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8" r:id="rId2"/>
    <p:sldId id="257" r:id="rId3"/>
    <p:sldId id="258" r:id="rId4"/>
    <p:sldId id="263" r:id="rId5"/>
    <p:sldId id="311" r:id="rId6"/>
    <p:sldId id="270" r:id="rId7"/>
    <p:sldId id="312" r:id="rId8"/>
    <p:sldId id="313" r:id="rId9"/>
    <p:sldId id="274" r:id="rId10"/>
    <p:sldId id="314" r:id="rId11"/>
    <p:sldId id="315" r:id="rId12"/>
    <p:sldId id="277" r:id="rId13"/>
    <p:sldId id="316" r:id="rId14"/>
    <p:sldId id="317" r:id="rId15"/>
    <p:sldId id="278" r:id="rId16"/>
    <p:sldId id="318" r:id="rId17"/>
    <p:sldId id="319" r:id="rId18"/>
    <p:sldId id="279" r:id="rId19"/>
    <p:sldId id="299" r:id="rId20"/>
    <p:sldId id="285" r:id="rId21"/>
    <p:sldId id="286" r:id="rId22"/>
    <p:sldId id="308" r:id="rId23"/>
    <p:sldId id="301" r:id="rId24"/>
    <p:sldId id="302" r:id="rId25"/>
    <p:sldId id="303" r:id="rId26"/>
    <p:sldId id="289" r:id="rId27"/>
    <p:sldId id="305" r:id="rId28"/>
    <p:sldId id="304" r:id="rId29"/>
    <p:sldId id="291" r:id="rId30"/>
    <p:sldId id="292" r:id="rId31"/>
    <p:sldId id="293" r:id="rId32"/>
    <p:sldId id="306" r:id="rId33"/>
    <p:sldId id="295" r:id="rId34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65D"/>
    <a:srgbClr val="2B456F"/>
    <a:srgbClr val="0D126D"/>
    <a:srgbClr val="27338D"/>
    <a:srgbClr val="46506E"/>
    <a:srgbClr val="325082"/>
    <a:srgbClr val="16195A"/>
    <a:srgbClr val="242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94628" autoAdjust="0"/>
  </p:normalViewPr>
  <p:slideViewPr>
    <p:cSldViewPr snapToGrid="0">
      <p:cViewPr>
        <p:scale>
          <a:sx n="78" d="100"/>
          <a:sy n="78" d="100"/>
        </p:scale>
        <p:origin x="-396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6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r">
              <a:defRPr sz="1200"/>
            </a:lvl1pPr>
          </a:lstStyle>
          <a:p>
            <a:fld id="{2E5AF7CB-5BF7-46C0-BE50-0EAFF324C1FE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r">
              <a:defRPr sz="1200"/>
            </a:lvl1pPr>
          </a:lstStyle>
          <a:p>
            <a:fld id="{40030289-0C6F-4AFC-A407-F02048CAE8C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576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1056" tIns="45528" rIns="91056" bIns="45528" rtlCol="0"/>
          <a:lstStyle>
            <a:lvl1pPr algn="r">
              <a:defRPr sz="1200"/>
            </a:lvl1pPr>
          </a:lstStyle>
          <a:p>
            <a:fld id="{F1940941-4D6E-4865-90F4-A2F44E5DF4F2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1231900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56" tIns="45528" rIns="91056" bIns="45528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056" tIns="45528" rIns="91056" bIns="455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1056" tIns="45528" rIns="91056" bIns="45528" rtlCol="0" anchor="b"/>
          <a:lstStyle>
            <a:lvl1pPr algn="r">
              <a:defRPr sz="1200"/>
            </a:lvl1pPr>
          </a:lstStyle>
          <a:p>
            <a:fld id="{F538CECC-DF57-4520-9DAF-4287289735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13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AEB2-0D30-4873-8AAF-9BD4E4AC112A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B3B0-EB5D-49E1-9287-ADBC52A50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598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AEB2-0D30-4873-8AAF-9BD4E4AC112A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B3B0-EB5D-49E1-9287-ADBC52A50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940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AEB2-0D30-4873-8AAF-9BD4E4AC112A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B3B0-EB5D-49E1-9287-ADBC52A50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449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AEB2-0D30-4873-8AAF-9BD4E4AC112A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B3B0-EB5D-49E1-9287-ADBC52A50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163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AEB2-0D30-4873-8AAF-9BD4E4AC112A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B3B0-EB5D-49E1-9287-ADBC52A50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91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AEB2-0D30-4873-8AAF-9BD4E4AC112A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B3B0-EB5D-49E1-9287-ADBC52A50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48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AEB2-0D30-4873-8AAF-9BD4E4AC112A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B3B0-EB5D-49E1-9287-ADBC52A50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401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AEB2-0D30-4873-8AAF-9BD4E4AC112A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B3B0-EB5D-49E1-9287-ADBC52A50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807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AEB2-0D30-4873-8AAF-9BD4E4AC112A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B3B0-EB5D-49E1-9287-ADBC52A50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801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AEB2-0D30-4873-8AAF-9BD4E4AC112A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B3B0-EB5D-49E1-9287-ADBC52A50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108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AEB2-0D30-4873-8AAF-9BD4E4AC112A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B3B0-EB5D-49E1-9287-ADBC52A50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148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FAEB2-0D30-4873-8AAF-9BD4E4AC112A}" type="datetimeFigureOut">
              <a:rPr lang="hr-HR" smtClean="0"/>
              <a:t>15.12.2014.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FB3B0-EB5D-49E1-9287-ADBC52A502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961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nifondovi.hr/" TargetMode="External"/><Relationship Id="rId2" Type="http://schemas.openxmlformats.org/officeDocument/2006/relationships/hyperlink" Target="http://www.mrrfeu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ondovi@mrrfeu.h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466115" y="523648"/>
            <a:ext cx="9275037" cy="571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sr-Latn-RS" altLang="sr-Latn-RS" sz="3200" i="1" dirty="0">
                <a:solidFill>
                  <a:srgbClr val="2D2D8A">
                    <a:lumMod val="50000"/>
                  </a:srgbClr>
                </a:solidFill>
                <a:latin typeface="Cambria" pitchFamily="18" charset="0"/>
              </a:rPr>
              <a:t>                                                                 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sr-Latn-RS" altLang="sr-Latn-RS" sz="3200" b="1" i="1" dirty="0" smtClean="0">
              <a:latin typeface="Cambria" panose="02040503050406030204" pitchFamily="18" charset="0"/>
            </a:endParaRPr>
          </a:p>
          <a:p>
            <a:pPr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sr-Latn-RS" altLang="sr-Latn-RS" sz="3200" b="1" dirty="0" smtClean="0">
                <a:latin typeface="Cambria" panose="02040503050406030204" pitchFamily="18" charset="0"/>
              </a:rPr>
              <a:t>Operativni program </a:t>
            </a:r>
            <a:r>
              <a:rPr lang="sr-Latn-RS" altLang="sr-Latn-RS" sz="3200" b="1" dirty="0">
                <a:latin typeface="Cambria" panose="02040503050406030204" pitchFamily="18" charset="0"/>
              </a:rPr>
              <a:t>„Konkurentnost i kohezija“ </a:t>
            </a:r>
            <a:r>
              <a:rPr lang="sr-Latn-RS" altLang="sr-Latn-RS" sz="3200" b="1" dirty="0" smtClean="0">
                <a:latin typeface="Cambria" panose="02040503050406030204" pitchFamily="18" charset="0"/>
              </a:rPr>
              <a:t>2014.-2020. 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sr-Latn-RS" altLang="sr-Latn-RS" sz="3200" b="1" dirty="0" smtClean="0">
                <a:latin typeface="Cambria" panose="02040503050406030204" pitchFamily="18" charset="0"/>
              </a:rPr>
              <a:t>– mogućnosti za županije, gradove i općine</a:t>
            </a:r>
            <a:endParaRPr lang="sr-Latn-RS" altLang="sr-Latn-RS" sz="3200" b="1" dirty="0">
              <a:latin typeface="Cambria" panose="02040503050406030204" pitchFamily="18" charset="0"/>
            </a:endParaRPr>
          </a:p>
          <a:p>
            <a:pPr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sr-Latn-RS" altLang="sr-Latn-RS" sz="2800" dirty="0" smtClean="0">
              <a:latin typeface="Cambria" panose="02040503050406030204" pitchFamily="18" charset="0"/>
            </a:endParaRPr>
          </a:p>
          <a:p>
            <a:pPr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sr-Latn-RS" altLang="sr-Latn-RS" sz="2800" dirty="0" smtClean="0">
                <a:latin typeface="Cambria" panose="02040503050406030204" pitchFamily="18" charset="0"/>
              </a:rPr>
              <a:t>Ministarstvo regionalnoga razvoja i fondova Europske unije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sr-Latn-RS" altLang="sr-Latn-RS" sz="2200" dirty="0" smtClean="0">
              <a:latin typeface="Cambria" panose="02040503050406030204" pitchFamily="18" charset="0"/>
            </a:endParaRPr>
          </a:p>
          <a:p>
            <a:pPr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sr-Latn-RS" altLang="sr-Latn-RS" sz="2000" dirty="0" smtClean="0">
              <a:latin typeface="Cambria" panose="02040503050406030204" pitchFamily="18" charset="0"/>
            </a:endParaRPr>
          </a:p>
          <a:p>
            <a:pPr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sr-Latn-RS" altLang="sr-Latn-RS" sz="2000" dirty="0">
              <a:latin typeface="Cambria" panose="02040503050406030204" pitchFamily="18" charset="0"/>
            </a:endParaRPr>
          </a:p>
          <a:p>
            <a:pPr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sr-Latn-RS" altLang="sr-Latn-RS" sz="2000" dirty="0" smtClean="0">
                <a:latin typeface="Cambria" panose="02040503050406030204" pitchFamily="18" charset="0"/>
              </a:rPr>
              <a:t>Natalija Šimunović, </a:t>
            </a:r>
            <a:r>
              <a:rPr lang="sr-Latn-RS" altLang="sr-Latn-RS" sz="2000" dirty="0" err="1" smtClean="0">
                <a:latin typeface="Cambria" panose="02040503050406030204" pitchFamily="18" charset="0"/>
              </a:rPr>
              <a:t>voditeljica</a:t>
            </a:r>
            <a:r>
              <a:rPr lang="sr-Latn-RS" altLang="sr-Latn-RS" sz="2000" dirty="0" smtClean="0">
                <a:latin typeface="Cambria" panose="02040503050406030204" pitchFamily="18" charset="0"/>
              </a:rPr>
              <a:t> službe</a:t>
            </a:r>
          </a:p>
          <a:p>
            <a:pPr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sr-Latn-RS" altLang="sr-Latn-RS" sz="2000" dirty="0" smtClean="0">
                <a:latin typeface="Cambria" panose="02040503050406030204" pitchFamily="18" charset="0"/>
              </a:rPr>
              <a:t>Uprava </a:t>
            </a:r>
            <a:r>
              <a:rPr lang="sr-Latn-RS" altLang="sr-Latn-RS" sz="2000" dirty="0">
                <a:latin typeface="Cambria" panose="02040503050406030204" pitchFamily="18" charset="0"/>
              </a:rPr>
              <a:t>za strateško planiranje</a:t>
            </a:r>
          </a:p>
          <a:p>
            <a:pPr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sr-Latn-RS" altLang="sr-Latn-RS" dirty="0" smtClean="0">
              <a:latin typeface="Cambria" panose="02040503050406030204" pitchFamily="18" charset="0"/>
            </a:endParaRPr>
          </a:p>
          <a:p>
            <a:pPr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sr-Latn-RS" altLang="sr-Latn-RS" sz="2000" dirty="0" smtClean="0">
                <a:latin typeface="Cambria" panose="02040503050406030204" pitchFamily="18" charset="0"/>
              </a:rPr>
              <a:t>Zagreb, 15. prosinca 2014.</a:t>
            </a:r>
            <a:endParaRPr lang="sr-Latn-RS" altLang="sr-Latn-RS" sz="2000" dirty="0">
              <a:latin typeface="Cambria" panose="02040503050406030204" pitchFamily="18" charset="0"/>
            </a:endParaRPr>
          </a:p>
          <a:p>
            <a:pPr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sr-Latn-RS" altLang="sr-Latn-RS" sz="3200" dirty="0" smtClean="0">
              <a:solidFill>
                <a:srgbClr val="2D2D8A">
                  <a:lumMod val="50000"/>
                </a:srgbClr>
              </a:solidFill>
              <a:latin typeface="Cambria" panose="02040503050406030204" pitchFamily="18" charset="0"/>
            </a:endParaRPr>
          </a:p>
          <a:p>
            <a:pPr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sr-Latn-RS" altLang="sr-Latn-RS" sz="3200" dirty="0">
              <a:solidFill>
                <a:srgbClr val="2D2D8A">
                  <a:lumMod val="50000"/>
                </a:srgbClr>
              </a:solidFill>
              <a:latin typeface="Cambria" panose="02040503050406030204" pitchFamily="18" charset="0"/>
            </a:endParaRPr>
          </a:p>
          <a:p>
            <a:pPr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sr-Latn-RS" altLang="sr-Latn-RS" sz="3200" dirty="0" smtClean="0">
                <a:solidFill>
                  <a:srgbClr val="2D2D8A">
                    <a:lumMod val="50000"/>
                  </a:srgbClr>
                </a:solidFill>
                <a:latin typeface="Cambria" pitchFamily="18" charset="0"/>
              </a:rPr>
              <a:t> </a:t>
            </a:r>
            <a:endParaRPr lang="sr-Latn-RS" altLang="sr-Latn-RS" sz="3200" dirty="0">
              <a:solidFill>
                <a:srgbClr val="2D2D8A">
                  <a:lumMod val="50000"/>
                </a:srgb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88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709"/>
            <a:ext cx="10515600" cy="878459"/>
          </a:xfrm>
        </p:spPr>
        <p:txBody>
          <a:bodyPr/>
          <a:lstStyle/>
          <a:p>
            <a:r>
              <a:rPr lang="hr-HR" sz="28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Prioritetna </a:t>
            </a:r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os 5: Klimatske promjene i upravljanje rizicima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8368" y="914400"/>
            <a:ext cx="11009376" cy="55412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2200" b="1" dirty="0">
                <a:latin typeface="Cambria" panose="02040503050406030204" pitchFamily="18" charset="0"/>
              </a:rPr>
              <a:t>Investicijski prioritet </a:t>
            </a:r>
            <a:r>
              <a:rPr lang="hr-HR" sz="2200" b="1" dirty="0" smtClean="0">
                <a:latin typeface="Cambria" panose="02040503050406030204" pitchFamily="18" charset="0"/>
              </a:rPr>
              <a:t>5a</a:t>
            </a:r>
            <a:r>
              <a:rPr lang="hr-HR" sz="2200" dirty="0">
                <a:latin typeface="Cambria" panose="02040503050406030204" pitchFamily="18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Primjeri </a:t>
            </a:r>
            <a:r>
              <a:rPr lang="hr-HR" sz="2200" b="1" dirty="0">
                <a:latin typeface="Cambria" panose="02040503050406030204" pitchFamily="18" charset="0"/>
              </a:rPr>
              <a:t>aktivnosti:</a:t>
            </a:r>
            <a:r>
              <a:rPr lang="hr-HR" sz="2200" dirty="0">
                <a:latin typeface="Cambria" panose="02040503050406030204" pitchFamily="18" charset="0"/>
              </a:rPr>
              <a:t> </a:t>
            </a:r>
            <a:endParaRPr lang="hr-HR" sz="2200" dirty="0" smtClean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Mjere </a:t>
            </a:r>
            <a:r>
              <a:rPr lang="hr-HR" sz="2200" dirty="0">
                <a:latin typeface="Cambria" panose="02040503050406030204" pitchFamily="18" charset="0"/>
              </a:rPr>
              <a:t>za poboljšanje kvalitete i raspoloživosti podataka u svrhu praćenja klime, prikupljanja podataka, modeliranja, analize i predviđanja informacija vezanih uz </a:t>
            </a:r>
            <a:r>
              <a:rPr lang="hr-HR" sz="2200" dirty="0" smtClean="0">
                <a:latin typeface="Cambria" panose="02040503050406030204" pitchFamily="18" charset="0"/>
              </a:rPr>
              <a:t>klimu</a:t>
            </a:r>
          </a:p>
          <a:p>
            <a:pPr algn="just"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Jačanje </a:t>
            </a:r>
            <a:r>
              <a:rPr lang="hr-HR" sz="2200" dirty="0">
                <a:latin typeface="Cambria" panose="02040503050406030204" pitchFamily="18" charset="0"/>
              </a:rPr>
              <a:t>administrativnih i tehničkih kapaciteta javnih ustanova koje se bave klimatskim promjenama. </a:t>
            </a:r>
          </a:p>
          <a:p>
            <a:pPr algn="just"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Integracija </a:t>
            </a:r>
            <a:r>
              <a:rPr lang="hr-HR" sz="2200" dirty="0">
                <a:latin typeface="Cambria" panose="02040503050406030204" pitchFamily="18" charset="0"/>
              </a:rPr>
              <a:t>klimatskih promjena u postupak planiranja pripremanjem akcijskih planova za prilagodbu klimatskim promjenama na lokalnim razinama, integracijom mjera prilagodbe u sve strateške i razvojne dokumente, razvoj planova za sprječavanje učinaka klimatskih promjena u sektorima koji su osjetljivi na klimatske promjene i razvoj metoda i normi za provedbu mjera </a:t>
            </a:r>
            <a:r>
              <a:rPr lang="hr-HR" sz="2200" dirty="0" smtClean="0">
                <a:latin typeface="Cambria" panose="02040503050406030204" pitchFamily="18" charset="0"/>
              </a:rPr>
              <a:t>prilagodbe</a:t>
            </a:r>
          </a:p>
          <a:p>
            <a:pPr marL="342900" indent="-342900" algn="just">
              <a:spcBef>
                <a:spcPts val="0"/>
              </a:spcBef>
              <a:buAutoNum type="arabicPeriod" startAt="3"/>
            </a:pPr>
            <a:endParaRPr lang="hr-HR" sz="2200" dirty="0">
              <a:latin typeface="Cambria" panose="020405030504060302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Potencijalni korisnici:</a:t>
            </a:r>
            <a:r>
              <a:rPr lang="hr-HR" sz="2200" dirty="0">
                <a:latin typeface="Cambria" panose="02040503050406030204" pitchFamily="18" charset="0"/>
              </a:rPr>
              <a:t> </a:t>
            </a:r>
            <a:r>
              <a:rPr lang="hr-HR" sz="2200" dirty="0" smtClean="0">
                <a:latin typeface="Cambria" panose="02040503050406030204" pitchFamily="18" charset="0"/>
              </a:rPr>
              <a:t>Javne </a:t>
            </a:r>
            <a:r>
              <a:rPr lang="hr-HR" sz="2200" dirty="0">
                <a:latin typeface="Cambria" panose="02040503050406030204" pitchFamily="18" charset="0"/>
              </a:rPr>
              <a:t>ustanove koje se bave klimatskim promjenama (Ministarstvo, </a:t>
            </a:r>
            <a:r>
              <a:rPr lang="hr-HR" sz="2200" dirty="0" smtClean="0">
                <a:latin typeface="Cambria" panose="02040503050406030204" pitchFamily="18" charset="0"/>
              </a:rPr>
              <a:t>DHMZ), </a:t>
            </a:r>
            <a:r>
              <a:rPr lang="hr-HR" sz="2200" dirty="0">
                <a:latin typeface="Cambria" panose="02040503050406030204" pitchFamily="18" charset="0"/>
              </a:rPr>
              <a:t>tijela lokalne vlasti, </a:t>
            </a:r>
            <a:r>
              <a:rPr lang="hr-HR" sz="2200" dirty="0" smtClean="0">
                <a:latin typeface="Cambria" panose="02040503050406030204" pitchFamily="18" charset="0"/>
              </a:rPr>
              <a:t>NVO-i</a:t>
            </a:r>
            <a:r>
              <a:rPr lang="hr-HR" sz="2200" dirty="0">
                <a:latin typeface="Cambria" panose="02040503050406030204" pitchFamily="18" charset="0"/>
              </a:rPr>
              <a:t>, znanstvene i akademske institucije.</a:t>
            </a:r>
          </a:p>
          <a:p>
            <a:pPr marL="0" indent="0">
              <a:spcBef>
                <a:spcPts val="600"/>
              </a:spcBef>
              <a:buNone/>
            </a:pPr>
            <a:endParaRPr lang="hr-HR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6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28" y="35941"/>
            <a:ext cx="10515600" cy="902843"/>
          </a:xfrm>
        </p:spPr>
        <p:txBody>
          <a:bodyPr/>
          <a:lstStyle/>
          <a:p>
            <a:r>
              <a:rPr lang="hr-HR" sz="28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Prioritetna </a:t>
            </a:r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os 5: Klimatske promjene i upravljanje rizicima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3024" y="801624"/>
            <a:ext cx="11021567" cy="5873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b="1" dirty="0">
                <a:latin typeface="Cambria" panose="02040503050406030204" pitchFamily="18" charset="0"/>
              </a:rPr>
              <a:t>Investicijski prioritet </a:t>
            </a:r>
            <a:r>
              <a:rPr lang="hr-HR" sz="2200" b="1" dirty="0" smtClean="0">
                <a:latin typeface="Cambria" panose="02040503050406030204" pitchFamily="18" charset="0"/>
              </a:rPr>
              <a:t>5b</a:t>
            </a:r>
          </a:p>
          <a:p>
            <a:pPr marL="0" indent="0"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Primjeri aktivnosti</a:t>
            </a:r>
            <a:r>
              <a:rPr lang="hr-HR" sz="2200" b="1" dirty="0">
                <a:latin typeface="Cambria" panose="02040503050406030204" pitchFamily="18" charset="0"/>
              </a:rPr>
              <a:t> </a:t>
            </a:r>
            <a:r>
              <a:rPr lang="hr-HR" sz="2200" b="1" dirty="0" smtClean="0">
                <a:latin typeface="Cambria" panose="02040503050406030204" pitchFamily="18" charset="0"/>
              </a:rPr>
              <a:t>koje se financiraju kako bi se postigli specifični ciljevi:</a:t>
            </a:r>
          </a:p>
          <a:p>
            <a:pPr marL="0" indent="0"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Prevencija</a:t>
            </a:r>
            <a:r>
              <a:rPr lang="hr-HR" sz="2200" b="1" dirty="0">
                <a:latin typeface="Cambria" panose="02040503050406030204" pitchFamily="18" charset="0"/>
              </a:rPr>
              <a:t>:</a:t>
            </a:r>
            <a:r>
              <a:rPr lang="hr-HR" sz="2200" dirty="0">
                <a:latin typeface="Cambria" panose="02040503050406030204" pitchFamily="18" charset="0"/>
              </a:rPr>
              <a:t> programi podizanja svijesti o rizicima, promicanje i obrazovanje stvarajući time otporne zajednice; priprema </a:t>
            </a:r>
            <a:r>
              <a:rPr lang="hr-HR" sz="2200" dirty="0" smtClean="0">
                <a:latin typeface="Cambria" panose="02040503050406030204" pitchFamily="18" charset="0"/>
              </a:rPr>
              <a:t>specifičnog </a:t>
            </a:r>
            <a:r>
              <a:rPr lang="hr-HR" sz="2200" dirty="0">
                <a:latin typeface="Cambria" panose="02040503050406030204" pitchFamily="18" charset="0"/>
              </a:rPr>
              <a:t>projekta u sektorima koji su zahvaćeni najuobičajenijim katastrofalnim događajima </a:t>
            </a:r>
            <a:r>
              <a:rPr lang="hr-HR" sz="2200" dirty="0" smtClean="0">
                <a:latin typeface="Cambria" panose="02040503050406030204" pitchFamily="18" charset="0"/>
              </a:rPr>
              <a:t>(Procjena ugroženosti)</a:t>
            </a:r>
            <a:endParaRPr lang="hr-HR" sz="2200" dirty="0">
              <a:latin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Pripravnost</a:t>
            </a:r>
            <a:r>
              <a:rPr lang="hr-HR" sz="2200" dirty="0">
                <a:latin typeface="Cambria" panose="02040503050406030204" pitchFamily="18" charset="0"/>
              </a:rPr>
              <a:t>: mjere za razvoj organizacijskih sustava i kapaciteta za zaštitu od svih katastrofa i organizacija upravljanja, uključujući razvoj i uspostavu sustava ranog upozoravanja, čime se stvaraju preduvjeti za odgovarajuće sprečavanje katastrofa, odaziv i mjere upravljanja </a:t>
            </a:r>
            <a:endParaRPr lang="hr-HR" sz="2200" dirty="0" smtClean="0">
              <a:latin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Odgovor</a:t>
            </a:r>
            <a:r>
              <a:rPr lang="hr-HR" sz="2200" b="1" dirty="0">
                <a:latin typeface="Cambria" panose="02040503050406030204" pitchFamily="18" charset="0"/>
              </a:rPr>
              <a:t>:</a:t>
            </a:r>
            <a:r>
              <a:rPr lang="hr-HR" sz="2200" dirty="0">
                <a:latin typeface="Cambria" panose="02040503050406030204" pitchFamily="18" charset="0"/>
              </a:rPr>
              <a:t> nabava i izgradnja opreme i infrastrukture za smanjenje štete od katastrofa </a:t>
            </a:r>
            <a:r>
              <a:rPr lang="hr-HR" sz="2200" dirty="0" smtClean="0">
                <a:latin typeface="Cambria" panose="02040503050406030204" pitchFamily="18" charset="0"/>
              </a:rPr>
              <a:t>poput nabavke komunikacijskih sustava </a:t>
            </a:r>
            <a:r>
              <a:rPr lang="hr-HR" sz="2200" dirty="0">
                <a:latin typeface="Cambria" panose="02040503050406030204" pitchFamily="18" charset="0"/>
              </a:rPr>
              <a:t>koji se koristi za službu spašavanja te ublažavanje </a:t>
            </a:r>
            <a:r>
              <a:rPr lang="hr-HR" sz="2200" dirty="0" smtClean="0">
                <a:latin typeface="Cambria" panose="02040503050406030204" pitchFamily="18" charset="0"/>
              </a:rPr>
              <a:t>posljedica katastrofa </a:t>
            </a:r>
            <a:r>
              <a:rPr lang="hr-HR" sz="2200" dirty="0">
                <a:latin typeface="Cambria" panose="02040503050406030204" pitchFamily="18" charset="0"/>
              </a:rPr>
              <a:t>na </a:t>
            </a:r>
            <a:r>
              <a:rPr lang="hr-HR" sz="2200" dirty="0" smtClean="0">
                <a:latin typeface="Cambria" panose="02040503050406030204" pitchFamily="18" charset="0"/>
              </a:rPr>
              <a:t>pogođenim </a:t>
            </a:r>
            <a:r>
              <a:rPr lang="hr-HR" sz="2200" dirty="0">
                <a:latin typeface="Cambria" panose="02040503050406030204" pitchFamily="18" charset="0"/>
              </a:rPr>
              <a:t>područjima.</a:t>
            </a:r>
          </a:p>
          <a:p>
            <a:pPr marL="0" indent="0">
              <a:buNone/>
            </a:pPr>
            <a:r>
              <a:rPr lang="hr-HR" sz="2200" b="1" dirty="0">
                <a:latin typeface="Cambria" panose="02040503050406030204" pitchFamily="18" charset="0"/>
              </a:rPr>
              <a:t>Potencijalni </a:t>
            </a:r>
            <a:r>
              <a:rPr lang="hr-HR" sz="2200" b="1" dirty="0" smtClean="0">
                <a:latin typeface="Cambria" panose="02040503050406030204" pitchFamily="18" charset="0"/>
              </a:rPr>
              <a:t>korisnici:</a:t>
            </a:r>
            <a:r>
              <a:rPr lang="hr-HR" sz="2200" dirty="0">
                <a:latin typeface="Cambria" panose="02040503050406030204" pitchFamily="18" charset="0"/>
              </a:rPr>
              <a:t> </a:t>
            </a:r>
            <a:r>
              <a:rPr lang="hr-HR" sz="2200" dirty="0" smtClean="0">
                <a:latin typeface="Cambria" panose="02040503050406030204" pitchFamily="18" charset="0"/>
              </a:rPr>
              <a:t>Državna </a:t>
            </a:r>
            <a:r>
              <a:rPr lang="hr-HR" sz="2200" dirty="0">
                <a:latin typeface="Cambria" panose="02040503050406030204" pitchFamily="18" charset="0"/>
              </a:rPr>
              <a:t>uprava za zaštitu i spašavanje, </a:t>
            </a:r>
            <a:r>
              <a:rPr lang="hr-HR" sz="2200" dirty="0" smtClean="0">
                <a:latin typeface="Cambria" panose="02040503050406030204" pitchFamily="18" charset="0"/>
              </a:rPr>
              <a:t>DHMZ, </a:t>
            </a:r>
            <a:r>
              <a:rPr lang="hr-HR" sz="2200" dirty="0">
                <a:latin typeface="Cambria" panose="02040503050406030204" pitchFamily="18" charset="0"/>
              </a:rPr>
              <a:t>druga nadležna ministarstva i </a:t>
            </a:r>
            <a:r>
              <a:rPr lang="hr-HR" sz="2200" dirty="0" smtClean="0">
                <a:latin typeface="Cambria" panose="02040503050406030204" pitchFamily="18" charset="0"/>
              </a:rPr>
              <a:t>agencije, Hrvatske </a:t>
            </a:r>
            <a:r>
              <a:rPr lang="hr-HR" sz="2200" dirty="0">
                <a:latin typeface="Cambria" panose="02040503050406030204" pitchFamily="18" charset="0"/>
              </a:rPr>
              <a:t>vode te regionalna (županijska) i lokalna tijela vlasti.</a:t>
            </a:r>
          </a:p>
          <a:p>
            <a:pPr marL="0" indent="0">
              <a:buNone/>
            </a:pPr>
            <a:endParaRPr lang="hr-H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6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5397"/>
            <a:ext cx="10515600" cy="805307"/>
          </a:xfrm>
        </p:spPr>
        <p:txBody>
          <a:bodyPr/>
          <a:lstStyle/>
          <a:p>
            <a:r>
              <a:rPr lang="hr-HR" sz="2800" b="1" dirty="0" smtClean="0">
                <a:latin typeface="Cambria" panose="02040503050406030204" pitchFamily="18" charset="0"/>
              </a:rPr>
              <a:t>Prioritetna </a:t>
            </a:r>
            <a:r>
              <a:rPr lang="hr-HR" sz="2800" b="1" dirty="0">
                <a:latin typeface="Cambria" panose="02040503050406030204" pitchFamily="18" charset="0"/>
              </a:rPr>
              <a:t>os 6: Zaštita okoliša i održivost resursa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003667"/>
              </p:ext>
            </p:extLst>
          </p:nvPr>
        </p:nvGraphicFramePr>
        <p:xfrm>
          <a:off x="475488" y="1096342"/>
          <a:ext cx="11180064" cy="5284119"/>
        </p:xfrm>
        <a:graphic>
          <a:graphicData uri="http://schemas.openxmlformats.org/drawingml/2006/table">
            <a:tbl>
              <a:tblPr firstRow="1" firstCol="1" bandRow="1"/>
              <a:tblGrid>
                <a:gridCol w="4002739"/>
                <a:gridCol w="4002739"/>
                <a:gridCol w="1557716"/>
                <a:gridCol w="1616870"/>
              </a:tblGrid>
              <a:tr h="59834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Prioritet ulaganja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Specifični cilj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EFRR sredstva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3042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kern="1200" dirty="0">
                          <a:solidFill>
                            <a:schemeClr val="bg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Investicijski prioritet </a:t>
                      </a:r>
                      <a:r>
                        <a:rPr lang="hr-HR" sz="1600" b="0" kern="1200" dirty="0" smtClean="0">
                          <a:solidFill>
                            <a:schemeClr val="bg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Očuvanje,</a:t>
                      </a:r>
                      <a:r>
                        <a:rPr lang="hr-HR" sz="16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 zaštita, promicanje razvoj prirodne i kulturne baštine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600" b="1" kern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Specifični cilj </a:t>
                      </a: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6c1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Povećanje zapošljavanja i turističkih izdataka kroz unaprjeđenje</a:t>
                      </a:r>
                      <a:r>
                        <a:rPr lang="hr-HR" sz="16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 kulturne baštine</a:t>
                      </a:r>
                      <a:endParaRPr lang="hr-H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128.351.269 €</a:t>
                      </a:r>
                      <a:endParaRPr lang="hr-H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94970" algn="l"/>
                        </a:tabLst>
                        <a:defRPr/>
                      </a:pP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238.020.392 €</a:t>
                      </a: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endParaRPr lang="hr-H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</a:tr>
              <a:tr h="92539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600" b="1" kern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Specifični cilj </a:t>
                      </a: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6c2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Povećanje</a:t>
                      </a:r>
                      <a:r>
                        <a:rPr lang="hr-HR" sz="16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 atraktivnosti, edukativnog kapaciteta i održivog upravljanja prirodnom baštinom</a:t>
                      </a:r>
                      <a:endParaRPr lang="hr-H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109.669.123 </a:t>
                      </a:r>
                      <a:r>
                        <a:rPr lang="hr-HR" sz="1600" b="1" kern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€</a:t>
                      </a:r>
                      <a:endParaRPr lang="hr-H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896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600" b="0" kern="1200" dirty="0">
                          <a:solidFill>
                            <a:schemeClr val="bg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Investicijski prioritet </a:t>
                      </a:r>
                      <a:r>
                        <a:rPr lang="hr-HR" sz="1600" b="0" kern="1200" dirty="0" smtClean="0">
                          <a:solidFill>
                            <a:schemeClr val="bg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600" b="1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Aktivnosti</a:t>
                      </a:r>
                      <a:r>
                        <a:rPr lang="hr-HR" sz="16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kojima se poboljšava urbani okoliš, revitalizacija gradova, obnova i dekontaminacija nekadašnjeg industrijskog zemljišta (uključujući prenamijenjena područja), smanjenje </a:t>
                      </a:r>
                      <a:r>
                        <a:rPr lang="hr-HR" sz="16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600" b="1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zagađenja zraka i promicanje mjera za smanjenje buke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Specifični cilj </a:t>
                      </a: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6e1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Poboljšanje sustava upravljanja i praćenja kakvoće zraka sukladno Uredbi 2008/50/EC</a:t>
                      </a:r>
                      <a:endParaRPr lang="hr-H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20.000.000 €</a:t>
                      </a:r>
                      <a:endParaRPr lang="hr-H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100.000.000 €</a:t>
                      </a:r>
                      <a:endParaRPr lang="hr-H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</a:tr>
              <a:tr h="98966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Specifični cilj </a:t>
                      </a: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6e2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Obnova „</a:t>
                      </a:r>
                      <a:r>
                        <a:rPr lang="hr-HR" sz="1600" b="1" kern="1200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brownfield</a:t>
                      </a: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” lokacija (bivša vojna i industrijska područja) unutar ITU-a</a:t>
                      </a:r>
                      <a:endParaRPr lang="hr-H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80.000.000 €</a:t>
                      </a:r>
                      <a:endParaRPr lang="hr-H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34636" y="1872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 altLang="sr-Latn-R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75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419"/>
          </a:xfrm>
        </p:spPr>
        <p:txBody>
          <a:bodyPr/>
          <a:lstStyle/>
          <a:p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Prioritetna os 6: Zaštita okoliša i održivost resursa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E3015-09F8-4AF1-9F83-5FECA92A0D3D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7136" y="1280161"/>
            <a:ext cx="11021567" cy="50596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000" b="1" dirty="0" smtClean="0">
                <a:latin typeface="Cambria" panose="02040503050406030204" pitchFamily="18" charset="0"/>
              </a:rPr>
              <a:t>Investicijski prioritet  6c: </a:t>
            </a:r>
            <a:r>
              <a:rPr lang="hr-HR" sz="2000" dirty="0" smtClean="0">
                <a:latin typeface="Cambria" panose="02040503050406030204" pitchFamily="18" charset="0"/>
              </a:rPr>
              <a:t>Očuvanje, zaštita, promicanje razvoj prirodne i kulturne baštine</a:t>
            </a:r>
          </a:p>
          <a:p>
            <a:pPr marL="0" indent="0">
              <a:buNone/>
            </a:pPr>
            <a:r>
              <a:rPr lang="hr-HR" sz="2000" b="1" dirty="0" smtClean="0">
                <a:latin typeface="Cambria" panose="02040503050406030204" pitchFamily="18" charset="0"/>
              </a:rPr>
              <a:t>Primjeri </a:t>
            </a:r>
            <a:r>
              <a:rPr lang="hr-HR" sz="2000" b="1" dirty="0">
                <a:latin typeface="Cambria" panose="02040503050406030204" pitchFamily="18" charset="0"/>
              </a:rPr>
              <a:t>aktivnosti za specifične ciljeve 6c1 i 6c2 </a:t>
            </a:r>
            <a:endParaRPr lang="hr-HR" sz="2000" dirty="0">
              <a:latin typeface="Cambria" panose="02040503050406030204" pitchFamily="18" charset="0"/>
            </a:endParaRPr>
          </a:p>
          <a:p>
            <a:pPr lvl="0"/>
            <a:r>
              <a:rPr lang="hr-HR" sz="2000" dirty="0">
                <a:latin typeface="Cambria" panose="02040503050406030204" pitchFamily="18" charset="0"/>
              </a:rPr>
              <a:t>obnova </a:t>
            </a:r>
            <a:r>
              <a:rPr lang="hr-HR" sz="2000" dirty="0" smtClean="0">
                <a:latin typeface="Cambria" panose="02040503050406030204" pitchFamily="18" charset="0"/>
              </a:rPr>
              <a:t>i rekonstrukcija kulturnih znamenitosti baštine </a:t>
            </a:r>
            <a:r>
              <a:rPr lang="hr-HR" sz="2000" dirty="0">
                <a:latin typeface="Cambria" panose="02040503050406030204" pitchFamily="18" charset="0"/>
              </a:rPr>
              <a:t>(</a:t>
            </a:r>
            <a:r>
              <a:rPr lang="hr-HR" sz="2000" dirty="0" smtClean="0">
                <a:latin typeface="Cambria" panose="02040503050406030204" pitchFamily="18" charset="0"/>
              </a:rPr>
              <a:t>arheološka nalazišta, </a:t>
            </a:r>
            <a:r>
              <a:rPr lang="hr-HR" sz="2000" dirty="0">
                <a:latin typeface="Cambria" panose="02040503050406030204" pitchFamily="18" charset="0"/>
              </a:rPr>
              <a:t>industrijska baština, utvrde,  dvorci i kurije, palače, tradicijsko graditeljstvo) te gradnja vezane infrastrukture kao i poboljšanje usluga na lokacijama kulturne baštine, te stvaranje novih usluga koje će doprinijeti integriranom razvoju </a:t>
            </a:r>
            <a:r>
              <a:rPr lang="hr-HR" sz="2000" dirty="0" smtClean="0">
                <a:latin typeface="Cambria" panose="02040503050406030204" pitchFamily="18" charset="0"/>
              </a:rPr>
              <a:t>turizma;</a:t>
            </a:r>
            <a:endParaRPr lang="hr-HR" sz="2000" dirty="0">
              <a:latin typeface="Cambria" panose="02040503050406030204" pitchFamily="18" charset="0"/>
            </a:endParaRPr>
          </a:p>
          <a:p>
            <a:pPr lvl="0"/>
            <a:r>
              <a:rPr lang="hr-HR" sz="2000" dirty="0">
                <a:latin typeface="Cambria" panose="02040503050406030204" pitchFamily="18" charset="0"/>
              </a:rPr>
              <a:t>poboljšanje sustava upravljanja kulturnom baštinom izradom  planova upravljanja, te konzervatorskih analiza i smjernica ;</a:t>
            </a:r>
          </a:p>
          <a:p>
            <a:pPr lvl="0"/>
            <a:r>
              <a:rPr lang="hr-HR" sz="2000" dirty="0">
                <a:latin typeface="Cambria" panose="02040503050406030204" pitchFamily="18" charset="0"/>
              </a:rPr>
              <a:t>podizanje javne svijesti obrazovanjem o kulturnoj baštini i njenom promocijom s ciljem povećanja vidljivosti .  Također je uključena promocija i promidžba kulturnih dobara u turističke </a:t>
            </a:r>
            <a:r>
              <a:rPr lang="hr-HR" sz="2000" dirty="0" smtClean="0">
                <a:latin typeface="Cambria" panose="02040503050406030204" pitchFamily="18" charset="0"/>
              </a:rPr>
              <a:t>svrhe;</a:t>
            </a:r>
          </a:p>
          <a:p>
            <a:pPr lvl="0"/>
            <a:r>
              <a:rPr lang="hr-HR" sz="2000" dirty="0" smtClean="0">
                <a:latin typeface="Cambria" panose="02040503050406030204" pitchFamily="18" charset="0"/>
              </a:rPr>
              <a:t>Povećanje atraktivnosti i održivog korištenja prirodne baštine</a:t>
            </a:r>
          </a:p>
          <a:p>
            <a:pPr marL="0" indent="0">
              <a:buNone/>
            </a:pPr>
            <a:r>
              <a:rPr lang="hr-HR" sz="2000" b="1" dirty="0" smtClean="0">
                <a:latin typeface="Cambria" panose="02040503050406030204" pitchFamily="18" charset="0"/>
              </a:rPr>
              <a:t>Primjeri korisnika za specifične ciljeve 6c1 i 6c2</a:t>
            </a:r>
            <a:endParaRPr lang="hr-HR" sz="2000" dirty="0" smtClean="0">
              <a:latin typeface="Cambria" panose="02040503050406030204" pitchFamily="18" charset="0"/>
            </a:endParaRPr>
          </a:p>
          <a:p>
            <a:r>
              <a:rPr lang="hr-HR" sz="2000" dirty="0" smtClean="0">
                <a:latin typeface="Cambria" panose="02040503050406030204" pitchFamily="18" charset="0"/>
              </a:rPr>
              <a:t>Državna tijela i institucije, tijela regionalne i lokalne samouprave, vlasnici kulturnih dobara,  javne ustanove za upravljanje zaštićenim područjima/područjima unutar mreže Natura 2000 na nacionalnoj i regionalnoj/lokalnoj razini, tijela lokalne vlasti</a:t>
            </a:r>
          </a:p>
        </p:txBody>
      </p:sp>
    </p:spTree>
    <p:extLst>
      <p:ext uri="{BB962C8B-B14F-4D97-AF65-F5344CB8AC3E}">
        <p14:creationId xmlns:p14="http://schemas.microsoft.com/office/powerpoint/2010/main" val="288213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1595"/>
            <a:ext cx="10515600" cy="902843"/>
          </a:xfrm>
        </p:spPr>
        <p:txBody>
          <a:bodyPr/>
          <a:lstStyle/>
          <a:p>
            <a:r>
              <a:rPr lang="hr-HR" sz="28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Prioritetna </a:t>
            </a:r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os 6: Zaštita okoliša i održivost resursa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E3015-09F8-4AF1-9F83-5FECA92A0D3D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3984" y="691192"/>
            <a:ext cx="11021568" cy="5929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1900" b="1" dirty="0" smtClean="0">
                <a:latin typeface="Cambria" panose="02040503050406030204" pitchFamily="18" charset="0"/>
              </a:rPr>
              <a:t>Investicijski </a:t>
            </a:r>
            <a:r>
              <a:rPr lang="hr-HR" sz="1900" b="1" dirty="0">
                <a:latin typeface="Cambria" panose="02040503050406030204" pitchFamily="18" charset="0"/>
              </a:rPr>
              <a:t>prioritet </a:t>
            </a:r>
            <a:r>
              <a:rPr lang="hr-HR" sz="1900" b="1" dirty="0" smtClean="0">
                <a:latin typeface="Cambria" panose="02040503050406030204" pitchFamily="18" charset="0"/>
              </a:rPr>
              <a:t>6e: </a:t>
            </a:r>
            <a:r>
              <a:rPr lang="hr-HR" sz="1900" b="1" dirty="0">
                <a:latin typeface="Cambria" panose="02040503050406030204" pitchFamily="18" charset="0"/>
              </a:rPr>
              <a:t>Aktivnosti kojima se poboljšava urbani okoliš, revitalizacija </a:t>
            </a:r>
            <a:r>
              <a:rPr lang="hr-HR" sz="1900" b="1" dirty="0" smtClean="0">
                <a:latin typeface="Cambria" panose="02040503050406030204" pitchFamily="18" charset="0"/>
              </a:rPr>
              <a:t>gradova</a:t>
            </a:r>
            <a:endParaRPr lang="hr-HR" sz="19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hr-HR" sz="2000" b="1" dirty="0">
                <a:latin typeface="Cambria" panose="02040503050406030204" pitchFamily="18" charset="0"/>
              </a:rPr>
              <a:t>Potencijalni korisnici i primjeri aktivnosti za specifični cilj 6e1</a:t>
            </a:r>
            <a:endParaRPr lang="hr-HR" sz="2000" dirty="0">
              <a:latin typeface="Cambria" panose="02040503050406030204" pitchFamily="18" charset="0"/>
            </a:endParaRPr>
          </a:p>
          <a:p>
            <a:r>
              <a:rPr lang="hr-HR" sz="2000" dirty="0">
                <a:latin typeface="Cambria" panose="02040503050406030204" pitchFamily="18" charset="0"/>
              </a:rPr>
              <a:t>Gradovi, tijela lokalne vlasti, javne </a:t>
            </a:r>
            <a:r>
              <a:rPr lang="hr-HR" sz="2000" dirty="0" smtClean="0">
                <a:latin typeface="Cambria" panose="02040503050406030204" pitchFamily="18" charset="0"/>
              </a:rPr>
              <a:t>ustanove, </a:t>
            </a:r>
            <a:r>
              <a:rPr lang="hr-HR" sz="2000" dirty="0">
                <a:latin typeface="Cambria" panose="02040503050406030204" pitchFamily="18" charset="0"/>
              </a:rPr>
              <a:t>udruge gradova/općina, </a:t>
            </a:r>
            <a:r>
              <a:rPr lang="hr-HR" sz="2000" dirty="0" smtClean="0">
                <a:latin typeface="Cambria" panose="02040503050406030204" pitchFamily="18" charset="0"/>
              </a:rPr>
              <a:t>NVO-i</a:t>
            </a:r>
            <a:endParaRPr lang="hr-HR" sz="2000" dirty="0">
              <a:latin typeface="Cambria" panose="02040503050406030204" pitchFamily="18" charset="0"/>
            </a:endParaRPr>
          </a:p>
          <a:p>
            <a:r>
              <a:rPr lang="hr-HR" sz="2000" dirty="0">
                <a:latin typeface="Cambria" panose="02040503050406030204" pitchFamily="18" charset="0"/>
              </a:rPr>
              <a:t>Mjere poboljšanja kvalitete zraka u gradovima s preko </a:t>
            </a:r>
            <a:r>
              <a:rPr lang="hr-HR" sz="2000" dirty="0" smtClean="0">
                <a:latin typeface="Cambria" panose="02040503050406030204" pitchFamily="18" charset="0"/>
              </a:rPr>
              <a:t>10 000 </a:t>
            </a:r>
            <a:r>
              <a:rPr lang="hr-HR" sz="2000" dirty="0">
                <a:latin typeface="Cambria" panose="02040503050406030204" pitchFamily="18" charset="0"/>
              </a:rPr>
              <a:t>stanovnika </a:t>
            </a:r>
          </a:p>
          <a:p>
            <a:r>
              <a:rPr lang="hr-HR" sz="2000" dirty="0">
                <a:latin typeface="Cambria" panose="02040503050406030204" pitchFamily="18" charset="0"/>
              </a:rPr>
              <a:t>Nadogradnja i osuvremenjivanje mreže za praćenje kakvoće zraka prema Direktivi o kvaliteti zraka 2008/50 EZ-a </a:t>
            </a:r>
          </a:p>
          <a:p>
            <a:r>
              <a:rPr lang="hr-HR" sz="2000" dirty="0">
                <a:latin typeface="Cambria" panose="02040503050406030204" pitchFamily="18" charset="0"/>
              </a:rPr>
              <a:t>Nadogradnja i nabava novih kemijsko-laboratorijskih instrumenata za utvrđivanje kemijskog sastava lebdećih čestica i padalina </a:t>
            </a:r>
          </a:p>
          <a:p>
            <a:r>
              <a:rPr lang="hr-HR" sz="2000" dirty="0">
                <a:latin typeface="Cambria" panose="02040503050406030204" pitchFamily="18" charset="0"/>
              </a:rPr>
              <a:t>Razvoj sustava upravljanja kvalitetom zraka: nadogradnja i razvoj kapaciteta, računalnih sredstava i infrastrukture za modeliranje kvalitete zraka;</a:t>
            </a:r>
          </a:p>
          <a:p>
            <a:r>
              <a:rPr lang="hr-HR" sz="2000" dirty="0">
                <a:latin typeface="Cambria" panose="02040503050406030204" pitchFamily="18" charset="0"/>
              </a:rPr>
              <a:t>Jačanje kapaciteta svih nacionalnih i regionalnih tijela koja su odgovorna za provedbu EU legislative o kvaliteti zraka;</a:t>
            </a:r>
          </a:p>
          <a:p>
            <a:pPr marL="0" indent="0">
              <a:buNone/>
            </a:pPr>
            <a:r>
              <a:rPr lang="hr-HR" sz="2000" b="1" dirty="0">
                <a:latin typeface="Cambria" panose="02040503050406030204" pitchFamily="18" charset="0"/>
              </a:rPr>
              <a:t>Potencijalni korisnici i primjeri aktivnosti za specifični cilj 6e2</a:t>
            </a:r>
            <a:endParaRPr lang="hr-HR" sz="2000" dirty="0">
              <a:latin typeface="Cambria" panose="02040503050406030204" pitchFamily="18" charset="0"/>
            </a:endParaRPr>
          </a:p>
          <a:p>
            <a:r>
              <a:rPr lang="hr-HR" sz="2000" dirty="0">
                <a:latin typeface="Cambria" panose="02040503050406030204" pitchFamily="18" charset="0"/>
              </a:rPr>
              <a:t>Tijela regionalne i lokalne samouprave (gradovi), javne usluge, udruge gradova/općina, </a:t>
            </a:r>
            <a:r>
              <a:rPr lang="hr-HR" sz="2000" dirty="0" smtClean="0">
                <a:latin typeface="Cambria" panose="02040503050406030204" pitchFamily="18" charset="0"/>
              </a:rPr>
              <a:t>NVO-i</a:t>
            </a:r>
            <a:endParaRPr lang="hr-HR" sz="2000" dirty="0">
              <a:latin typeface="Cambria" panose="02040503050406030204" pitchFamily="18" charset="0"/>
            </a:endParaRPr>
          </a:p>
          <a:p>
            <a:r>
              <a:rPr lang="hr-HR" sz="2000" dirty="0">
                <a:latin typeface="Cambria" panose="02040503050406030204" pitchFamily="18" charset="0"/>
              </a:rPr>
              <a:t>Revitalizacija pojedinih dijelova gradova - industrijskih zona, bivših vojnih objekata  itd.,  koja će omogućiti korištenje već postojećih (fizičkih) resursa</a:t>
            </a:r>
          </a:p>
          <a:p>
            <a:r>
              <a:rPr lang="hr-HR" sz="2000" dirty="0">
                <a:latin typeface="Cambria" panose="02040503050406030204" pitchFamily="18" charset="0"/>
              </a:rPr>
              <a:t>Prostorno uređenje povezano sa zasebnim dijelovima grada za koje je određena revitalizacija (urbana preobrazba)</a:t>
            </a:r>
          </a:p>
          <a:p>
            <a:pPr marL="0" indent="0">
              <a:buNone/>
            </a:pPr>
            <a:endParaRPr lang="hr-HR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hr-HR" sz="1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6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347" y="97536"/>
            <a:ext cx="10515600" cy="971995"/>
          </a:xfrm>
        </p:spPr>
        <p:txBody>
          <a:bodyPr/>
          <a:lstStyle/>
          <a:p>
            <a:r>
              <a:rPr lang="hr-HR" sz="28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Prioritetna </a:t>
            </a:r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os 6: Zaštita okoliša i održivost resursa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853530"/>
              </p:ext>
            </p:extLst>
          </p:nvPr>
        </p:nvGraphicFramePr>
        <p:xfrm>
          <a:off x="390144" y="1106108"/>
          <a:ext cx="11448288" cy="5195329"/>
        </p:xfrm>
        <a:graphic>
          <a:graphicData uri="http://schemas.openxmlformats.org/drawingml/2006/table">
            <a:tbl>
              <a:tblPr firstRow="1" firstCol="1" bandRow="1"/>
              <a:tblGrid>
                <a:gridCol w="2698167"/>
                <a:gridCol w="5383721"/>
                <a:gridCol w="3366400"/>
              </a:tblGrid>
              <a:tr h="62515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Prioritet ulaganja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2" marR="42382" marT="744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Specifični cilj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2" marR="42382" marT="744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KF </a:t>
                      </a: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sredstva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82" marR="42382" marT="744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</a:tr>
              <a:tr h="2133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bg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Investicijski prioritet </a:t>
                      </a:r>
                      <a:r>
                        <a:rPr lang="hr-HR" sz="1800" b="1" kern="1200" dirty="0" smtClean="0">
                          <a:solidFill>
                            <a:schemeClr val="bg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Ulaganje u sektor otpada kako bi se ispunili zahtjevi pravne stečevine Unije u području okoliša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3" marR="46963" marT="744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800" b="1" kern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Specifični </a:t>
                      </a:r>
                      <a:r>
                        <a:rPr lang="hr-HR" sz="18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cilj 6i1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8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Smanjena</a:t>
                      </a:r>
                      <a:r>
                        <a:rPr lang="hr-HR" sz="1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količina otpada koji se odlaže na odlagališta </a:t>
                      </a:r>
                      <a:endParaRPr lang="hr-H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3" marR="46963" marT="744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8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475.000.000 € </a:t>
                      </a:r>
                      <a:endParaRPr lang="hr-H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3" marR="46963" marT="744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</a:tr>
              <a:tr h="102463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800" b="1" kern="1200" dirty="0">
                          <a:solidFill>
                            <a:schemeClr val="bg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Investicijski prioritet </a:t>
                      </a:r>
                      <a:r>
                        <a:rPr lang="hr-HR" sz="1800" b="1" kern="1200" dirty="0" smtClean="0">
                          <a:solidFill>
                            <a:schemeClr val="bg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6ii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800" b="1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Ulaganje u sektor vodnoga gospodarstva kako bi se ispunili zahtjevi pravne stečevine Unije u području okoliša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3" marR="46963" marT="744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Specifični </a:t>
                      </a:r>
                      <a:r>
                        <a:rPr lang="hr-HR" sz="18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cilj 6ii1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Poboljšanje javnog vodoopskrbnog sustava sa svrhom osiguranja kvalitete i sigurnosti opskrbe vode za piće</a:t>
                      </a:r>
                      <a:endParaRPr lang="hr-H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3" marR="46963" marT="744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8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             1.049.340.216 €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18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(specifični ciljevi  6ii1 i 6ii2)</a:t>
                      </a:r>
                      <a:endParaRPr lang="hr-H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3" marR="46963" marT="744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</a:tr>
              <a:tr h="116725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Specifični </a:t>
                      </a:r>
                      <a:r>
                        <a:rPr lang="hr-HR" sz="18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cilj 6ii2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Razvoj sustava sakupljanja i obrade otpadnih voda s</a:t>
                      </a:r>
                      <a:r>
                        <a:rPr lang="hr-HR" sz="1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 ciljem doprinosa poboljšanju stanja voda</a:t>
                      </a:r>
                      <a:endParaRPr lang="hr-H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3" marR="46963" marT="744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63" marR="46963" marT="744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76551" y="19600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 altLang="sr-Latn-R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0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507"/>
            <a:ext cx="10515600" cy="987237"/>
          </a:xfrm>
        </p:spPr>
        <p:txBody>
          <a:bodyPr/>
          <a:lstStyle/>
          <a:p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Prioritetna os 6: Zaštita okoliša i održivost resursa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E3015-09F8-4AF1-9F83-5FECA92A0D3D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3984" y="841248"/>
            <a:ext cx="11058144" cy="5620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b="1" dirty="0" smtClean="0">
                <a:latin typeface="Cambria" panose="02040503050406030204" pitchFamily="18" charset="0"/>
              </a:rPr>
              <a:t>Investicijski </a:t>
            </a:r>
            <a:r>
              <a:rPr lang="hr-HR" sz="2000" b="1" dirty="0">
                <a:latin typeface="Cambria" panose="02040503050406030204" pitchFamily="18" charset="0"/>
              </a:rPr>
              <a:t>prioritet </a:t>
            </a:r>
            <a:r>
              <a:rPr lang="hr-HR" sz="2000" b="1" dirty="0" smtClean="0">
                <a:latin typeface="Cambria" panose="02040503050406030204" pitchFamily="18" charset="0"/>
              </a:rPr>
              <a:t>6i: </a:t>
            </a:r>
            <a:r>
              <a:rPr lang="hr-HR" sz="2000" dirty="0">
                <a:latin typeface="Cambria" panose="02040503050406030204" pitchFamily="18" charset="0"/>
              </a:rPr>
              <a:t>Ulaganje u sektor otpada </a:t>
            </a:r>
            <a:endParaRPr lang="hr-HR" sz="20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hr-HR" sz="2000" b="1" dirty="0" smtClean="0">
                <a:latin typeface="Cambria" panose="02040503050406030204" pitchFamily="18" charset="0"/>
              </a:rPr>
              <a:t>Potencijalni </a:t>
            </a:r>
            <a:r>
              <a:rPr lang="hr-HR" sz="2000" b="1" dirty="0">
                <a:latin typeface="Cambria" panose="02040503050406030204" pitchFamily="18" charset="0"/>
              </a:rPr>
              <a:t>korisnici za Specifične ciljeve </a:t>
            </a:r>
            <a:r>
              <a:rPr lang="hr-HR" sz="2000" b="1" dirty="0" smtClean="0">
                <a:latin typeface="Cambria" panose="02040503050406030204" pitchFamily="18" charset="0"/>
              </a:rPr>
              <a:t>6i1: </a:t>
            </a:r>
            <a:r>
              <a:rPr lang="hr-HR" sz="2000" dirty="0">
                <a:latin typeface="Cambria" panose="02040503050406030204" pitchFamily="18" charset="0"/>
              </a:rPr>
              <a:t>državna tijela i organizacije odgovorne za planiranje i praćenje gospodarenja otpadom; tijela lokalne vlasti, komunalne tvrtke, poduzeća, </a:t>
            </a:r>
            <a:r>
              <a:rPr lang="hr-HR" sz="2000" dirty="0" smtClean="0">
                <a:latin typeface="Cambria" panose="02040503050406030204" pitchFamily="18" charset="0"/>
              </a:rPr>
              <a:t>NVO-ovi; </a:t>
            </a:r>
          </a:p>
          <a:p>
            <a:pPr marL="0" indent="0">
              <a:buNone/>
            </a:pPr>
            <a:r>
              <a:rPr lang="hr-HR" sz="2000" b="1" dirty="0" smtClean="0">
                <a:latin typeface="Cambria" panose="02040503050406030204" pitchFamily="18" charset="0"/>
              </a:rPr>
              <a:t>Primjeri </a:t>
            </a:r>
            <a:r>
              <a:rPr lang="hr-HR" sz="2000" b="1" dirty="0">
                <a:latin typeface="Cambria" panose="02040503050406030204" pitchFamily="18" charset="0"/>
              </a:rPr>
              <a:t>aktivnosti za Specifične ciljeve 6i1 i 6i2:</a:t>
            </a:r>
            <a:endParaRPr lang="hr-HR" sz="2000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hr-HR" sz="2000" dirty="0">
                <a:latin typeface="Cambria" panose="02040503050406030204" pitchFamily="18" charset="0"/>
              </a:rPr>
              <a:t>Aktivnosti za uvođenje i poboljšanje odvojenog skupljanja, </a:t>
            </a:r>
            <a:r>
              <a:rPr lang="hr-HR" sz="2000" dirty="0" err="1">
                <a:latin typeface="Cambria" panose="02040503050406030204" pitchFamily="18" charset="0"/>
              </a:rPr>
              <a:t>oporabe</a:t>
            </a:r>
            <a:r>
              <a:rPr lang="hr-HR" sz="2000" dirty="0">
                <a:latin typeface="Cambria" panose="02040503050406030204" pitchFamily="18" charset="0"/>
              </a:rPr>
              <a:t>, recikliranja i ponovne upotrebe otpada </a:t>
            </a:r>
          </a:p>
          <a:p>
            <a:pPr>
              <a:spcBef>
                <a:spcPts val="0"/>
              </a:spcBef>
            </a:pPr>
            <a:r>
              <a:rPr lang="hr-HR" sz="2000" dirty="0">
                <a:latin typeface="Cambria" panose="02040503050406030204" pitchFamily="18" charset="0"/>
              </a:rPr>
              <a:t>Ulaganja u postrojenja za reciklažu i </a:t>
            </a:r>
            <a:r>
              <a:rPr lang="hr-HR" sz="2000" dirty="0" err="1">
                <a:latin typeface="Cambria" panose="02040503050406030204" pitchFamily="18" charset="0"/>
              </a:rPr>
              <a:t>oporabu</a:t>
            </a:r>
            <a:r>
              <a:rPr lang="hr-HR" sz="2000" dirty="0">
                <a:latin typeface="Cambria" panose="02040503050406030204" pitchFamily="18" charset="0"/>
              </a:rPr>
              <a:t>, </a:t>
            </a:r>
            <a:r>
              <a:rPr lang="hr-HR" sz="2000" dirty="0" err="1">
                <a:latin typeface="Cambria" panose="02040503050406030204" pitchFamily="18" charset="0"/>
              </a:rPr>
              <a:t>reciklažne</a:t>
            </a:r>
            <a:r>
              <a:rPr lang="hr-HR" sz="2000" dirty="0">
                <a:latin typeface="Cambria" panose="02040503050406030204" pitchFamily="18" charset="0"/>
              </a:rPr>
              <a:t> centre i dvorišta za ponovno korištenje, reciklažu i </a:t>
            </a:r>
            <a:r>
              <a:rPr lang="hr-HR" sz="2000" dirty="0" err="1">
                <a:latin typeface="Cambria" panose="02040503050406030204" pitchFamily="18" charset="0"/>
              </a:rPr>
              <a:t>oporabu</a:t>
            </a:r>
            <a:r>
              <a:rPr lang="hr-HR" sz="2000" dirty="0">
                <a:latin typeface="Cambria" panose="02040503050406030204" pitchFamily="18" charset="0"/>
              </a:rPr>
              <a:t> (koji uključuje sve tokove otpada, primjerice medicinski otpad, baterije, građevinski otpad i šuta, itd.);</a:t>
            </a:r>
          </a:p>
          <a:p>
            <a:pPr>
              <a:spcBef>
                <a:spcPts val="0"/>
              </a:spcBef>
            </a:pPr>
            <a:r>
              <a:rPr lang="hr-HR" sz="2000" dirty="0" smtClean="0">
                <a:latin typeface="Cambria" panose="02040503050406030204" pitchFamily="18" charset="0"/>
              </a:rPr>
              <a:t>Izgradnja </a:t>
            </a:r>
            <a:r>
              <a:rPr lang="hr-HR" sz="2000" dirty="0">
                <a:latin typeface="Cambria" panose="02040503050406030204" pitchFamily="18" charset="0"/>
              </a:rPr>
              <a:t>nove infrastrukture za gospodarenje otpadom uključujući centre za gospodarenje otpadom na razini </a:t>
            </a:r>
            <a:r>
              <a:rPr lang="hr-HR" sz="2000" dirty="0" smtClean="0">
                <a:latin typeface="Cambria" panose="02040503050406030204" pitchFamily="18" charset="0"/>
              </a:rPr>
              <a:t>županije/regije</a:t>
            </a:r>
            <a:endParaRPr lang="hr-HR" sz="2000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hr-HR" sz="2000" dirty="0">
                <a:latin typeface="Cambria" panose="02040503050406030204" pitchFamily="18" charset="0"/>
              </a:rPr>
              <a:t>Izgradnja spalionica otpada (postrojenja za dobivanje energije iz otpada);</a:t>
            </a:r>
          </a:p>
          <a:p>
            <a:pPr>
              <a:spcBef>
                <a:spcPts val="0"/>
              </a:spcBef>
            </a:pPr>
            <a:r>
              <a:rPr lang="hr-HR" sz="2000" dirty="0">
                <a:latin typeface="Cambria" panose="02040503050406030204" pitchFamily="18" charset="0"/>
              </a:rPr>
              <a:t>Nabava posebne opreme (</a:t>
            </a:r>
            <a:r>
              <a:rPr lang="hr-HR" sz="2000" dirty="0" err="1">
                <a:latin typeface="Cambria" panose="02040503050406030204" pitchFamily="18" charset="0"/>
              </a:rPr>
              <a:t>kompaktori</a:t>
            </a:r>
            <a:r>
              <a:rPr lang="hr-HR" sz="2000" dirty="0">
                <a:latin typeface="Cambria" panose="02040503050406030204" pitchFamily="18" charset="0"/>
              </a:rPr>
              <a:t>, posebna vozila za odvoz smeća, buldožeri, i ostala oprema u funkciji CGO-a);</a:t>
            </a:r>
          </a:p>
          <a:p>
            <a:pPr>
              <a:spcBef>
                <a:spcPts val="0"/>
              </a:spcBef>
            </a:pPr>
            <a:r>
              <a:rPr lang="hr-HR" sz="2000" dirty="0">
                <a:latin typeface="Cambria" panose="02040503050406030204" pitchFamily="18" charset="0"/>
              </a:rPr>
              <a:t>Prilagođavanje i sanacija/zatvaranje/rehabilitacija postojećih odlagališta komunalnog otpada, nelegalnih deponija i “crnih točaka” koje će pridonijeti smanjenju štetnih okolišnih utjecaja neadekvatnog gospodarenja otpadom</a:t>
            </a:r>
            <a:r>
              <a:rPr lang="hr-HR" sz="2000" dirty="0" smtClean="0">
                <a:latin typeface="Cambria" panose="02040503050406030204" pitchFamily="18" charset="0"/>
              </a:rPr>
              <a:t>;</a:t>
            </a:r>
            <a:endParaRPr lang="hr-H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92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3"/>
            <a:ext cx="10515600" cy="914399"/>
          </a:xfrm>
        </p:spPr>
        <p:txBody>
          <a:bodyPr/>
          <a:lstStyle/>
          <a:p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Prioritetna os 6: Zaštita okoliša i održivost resursa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46875" y="731520"/>
            <a:ext cx="10906213" cy="593750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94970" algn="l"/>
              </a:tabLst>
            </a:pPr>
            <a:r>
              <a:rPr lang="hr-HR" sz="1800" b="1" dirty="0" smtClean="0">
                <a:latin typeface="Cambria" panose="02040503050406030204" pitchFamily="18" charset="0"/>
              </a:rPr>
              <a:t>Investicijski prioritet 6ii – </a:t>
            </a:r>
            <a:r>
              <a:rPr lang="hr-HR" sz="1800" dirty="0" smtClean="0">
                <a:latin typeface="Cambria"/>
                <a:ea typeface="Calibri"/>
                <a:cs typeface="Times New Roman"/>
              </a:rPr>
              <a:t>Ulaganje </a:t>
            </a:r>
            <a:r>
              <a:rPr lang="hr-HR" sz="1800" dirty="0">
                <a:latin typeface="Cambria"/>
                <a:ea typeface="Calibri"/>
                <a:cs typeface="Times New Roman"/>
              </a:rPr>
              <a:t>u sektor vodnoga gospodarstva kako bi se ispunili zahtjevi pravne stečevine Unije u području okoliša</a:t>
            </a:r>
            <a:endParaRPr lang="hr-HR" sz="18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hr-HR" sz="2000" b="1" dirty="0" smtClean="0">
                <a:latin typeface="Cambria" panose="02040503050406030204" pitchFamily="18" charset="0"/>
              </a:rPr>
              <a:t>Potencijalni korisnici za Specifične ciljeve 6ii1 i 6ii2: </a:t>
            </a:r>
            <a:r>
              <a:rPr lang="hr-HR" sz="2000" dirty="0" smtClean="0">
                <a:latin typeface="Cambria" panose="02040503050406030204" pitchFamily="18" charset="0"/>
              </a:rPr>
              <a:t>Državna tijela i organizacije odgovorne za upravljanje vodama, tijela lokalne vlasti, javni isporučitelji vodnih usluga, Hrvatske vode;   </a:t>
            </a:r>
          </a:p>
          <a:p>
            <a:pPr marL="0" indent="0">
              <a:buNone/>
            </a:pPr>
            <a:r>
              <a:rPr lang="hr-HR" sz="1800" b="1" dirty="0" smtClean="0">
                <a:latin typeface="Cambria" panose="02040503050406030204" pitchFamily="18" charset="0"/>
              </a:rPr>
              <a:t>Primjeri aktivnosti za Specifične ciljeve 6ii1 i 6ii2:</a:t>
            </a:r>
            <a:endParaRPr lang="hr-HR" sz="1800" dirty="0" smtClean="0">
              <a:latin typeface="Cambria" panose="020405030504060302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hr-HR" sz="1800" dirty="0" smtClean="0">
                <a:latin typeface="Cambria" panose="02040503050406030204" pitchFamily="18" charset="0"/>
              </a:rPr>
              <a:t>mjere za opskrbom kvalitetnom pitkom vodom i povećava povezanost stanovništva s javnom opskrbom pitkom vodom, izgradnjom/rekonstrukcijom/nadogradnjom mreža opskrbe pitkom vodom i postrojenja za pročišćavanje (poboljšanje) vode za piće i postrojenja za desalinizaciju kako bi se udaljene otoke i udaljena naselja u unutrašnjosti opskrbilo pitkom vodom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hr-HR" sz="1800" dirty="0" smtClean="0">
                <a:latin typeface="Cambria" panose="02040503050406030204" pitchFamily="18" charset="0"/>
              </a:rPr>
              <a:t>povećanje učinkovitosti javnog vodoopskrbnog sustava, smanjenje gubitaka vode i ulaganja u otkrivanje i eliminiranje propusnosti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hr-HR" sz="1800" dirty="0" smtClean="0">
                <a:latin typeface="Cambria" panose="02040503050406030204" pitchFamily="18" charset="0"/>
              </a:rPr>
              <a:t>mjere kojima se povećava povezanost stanovništva s javnim sustavima odvodnje otpadnih voda izgradnjom/rekonstrukcijom/nadogradnjom javnih sustava odvodnje otpadnih voda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hr-HR" sz="1800" dirty="0" smtClean="0">
                <a:latin typeface="Cambria" panose="02040503050406030204" pitchFamily="18" charset="0"/>
              </a:rPr>
              <a:t>izgradnja/rekonstrukcija/nadogradnja postrojenja za obradu otpadnih voda, malih postrojenja za obradu otpadnih voda i septičkih jama (kao malenih pojedinačnih postrojenja u okviru javnog sustava) i postrojenja za obradu mulja (uključujući nabavu laboratorijske opreme itd.)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hr-HR" sz="1800" dirty="0" smtClean="0">
                <a:latin typeface="Cambria" panose="02040503050406030204" pitchFamily="18" charset="0"/>
              </a:rPr>
              <a:t>izgradnja/rekonstrukcija automatskih stanica za praćenje kakvoće vode i hidroloških podataka, razvoj analize podataka i alata za modeliranje, i nabava potrebne opreme i postrojenja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hr-HR" sz="1800" dirty="0" smtClean="0">
                <a:latin typeface="Cambria" panose="02040503050406030204" pitchFamily="18" charset="0"/>
              </a:rPr>
              <a:t>provedba odgovarajućih zaštitnih mjera u zonama sanitarne zaštite izvorišta</a:t>
            </a:r>
            <a:endParaRPr lang="hr-HR" sz="1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1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093"/>
            <a:ext cx="10515600" cy="927227"/>
          </a:xfrm>
        </p:spPr>
        <p:txBody>
          <a:bodyPr/>
          <a:lstStyle/>
          <a:p>
            <a:r>
              <a:rPr lang="hr-HR" sz="28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Prioritetna </a:t>
            </a:r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os 6: Zaštita okoliša i održivost resursa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299801"/>
              </p:ext>
            </p:extLst>
          </p:nvPr>
        </p:nvGraphicFramePr>
        <p:xfrm>
          <a:off x="582168" y="1158240"/>
          <a:ext cx="11280649" cy="5271738"/>
        </p:xfrm>
        <a:graphic>
          <a:graphicData uri="http://schemas.openxmlformats.org/drawingml/2006/table">
            <a:tbl>
              <a:tblPr/>
              <a:tblGrid>
                <a:gridCol w="2869013"/>
                <a:gridCol w="4997875"/>
                <a:gridCol w="1645920"/>
                <a:gridCol w="1767841"/>
              </a:tblGrid>
              <a:tr h="63398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Prioritet ulaganja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18" marR="47318" marT="8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D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Specifični cilj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18" marR="47318" marT="8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D6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KF </a:t>
                      </a: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sredstva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18" marR="47318" marT="8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D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892674">
                <a:tc rowSpan="3"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800" b="1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MS PGothic"/>
                          <a:cs typeface="Times New Roman"/>
                        </a:rPr>
                        <a:t>Investicijski prioritet </a:t>
                      </a:r>
                      <a:r>
                        <a:rPr lang="hr-HR" sz="1800" b="1" kern="120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MS PGothic"/>
                          <a:cs typeface="Times New Roman"/>
                        </a:rPr>
                        <a:t>6iii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/>
                          <a:cs typeface="Times New Roman"/>
                        </a:rPr>
                        <a:t>Zaštita i obnova </a:t>
                      </a:r>
                      <a:r>
                        <a:rPr lang="hr-HR" sz="1800" b="1" kern="1200" dirty="0" err="1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/>
                          <a:cs typeface="Times New Roman"/>
                        </a:rPr>
                        <a:t>bioraznolikosti</a:t>
                      </a:r>
                      <a:r>
                        <a:rPr lang="hr-HR" sz="18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MS PGothic"/>
                          <a:cs typeface="Times New Roman"/>
                        </a:rPr>
                        <a:t> i tla te promicanje usluga ekosustava, uključujući Natura 2000 mrežu i zelenu infrastrukturu</a:t>
                      </a:r>
                      <a:endParaRPr lang="hr-HR" sz="18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7318" marR="47318" marT="8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D65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MS PGothic"/>
                          <a:cs typeface="Times New Roman"/>
                        </a:rPr>
                        <a:t>Specifični cilj  </a:t>
                      </a: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MS PGothic"/>
                          <a:cs typeface="Times New Roman"/>
                        </a:rPr>
                        <a:t>6iii1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Poboljšano znanje o stanju bioraznolikosti kao </a:t>
                      </a:r>
                      <a:r>
                        <a:rPr lang="hr-HR" sz="18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temelja </a:t>
                      </a: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za učinkovito upravljanje </a:t>
                      </a:r>
                      <a:r>
                        <a:rPr lang="hr-HR" sz="1800" b="1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bioraznolikošću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7318" marR="47318" marT="8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/>
                          <a:cs typeface="Times New Roman"/>
                        </a:rPr>
                        <a:t>21.000.000 €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7318" marR="47318" marT="8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125.000.000 €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7318" marR="47318" marT="8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408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/>
                          <a:cs typeface="Times New Roman"/>
                        </a:rPr>
                        <a:t>Specifični cilj 6iii2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/>
                          <a:cs typeface="Times New Roman"/>
                        </a:rPr>
                        <a:t>Uspostava okvira </a:t>
                      </a: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/>
                          <a:cs typeface="Times New Roman"/>
                        </a:rPr>
                        <a:t>za održivo upravljanje </a:t>
                      </a:r>
                      <a:r>
                        <a:rPr lang="hr-HR" sz="1800" b="1" kern="12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/>
                          <a:cs typeface="Times New Roman"/>
                        </a:rPr>
                        <a:t>bioraznolikošću</a:t>
                      </a: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/>
                          <a:cs typeface="Times New Roman"/>
                        </a:rPr>
                        <a:t> (primarno </a:t>
                      </a: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/>
                          <a:cs typeface="Times New Roman"/>
                        </a:rPr>
                        <a:t>Natura </a:t>
                      </a: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/>
                          <a:cs typeface="Times New Roman"/>
                        </a:rPr>
                        <a:t>2000)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7318" marR="47318" marT="8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/>
                          <a:cs typeface="Times New Roman"/>
                        </a:rPr>
                        <a:t>54.000.000 €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7318" marR="47318" marT="8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72640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MS PGothic"/>
                          <a:cs typeface="Times New Roman"/>
                        </a:rPr>
                        <a:t>Specifični cilj  6iii3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Razminiranje, zaštita </a:t>
                      </a: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i </a:t>
                      </a:r>
                      <a:r>
                        <a:rPr lang="hr-HR" sz="18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obnova</a:t>
                      </a:r>
                      <a:r>
                        <a:rPr lang="hr-HR" sz="1800" b="1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hr-HR" sz="18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šuma </a:t>
                      </a: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i </a:t>
                      </a:r>
                      <a:r>
                        <a:rPr lang="hr-HR" sz="18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šumskog </a:t>
                      </a: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zemljišta u zaštićenim i  Natura 2000 </a:t>
                      </a:r>
                      <a:r>
                        <a:rPr lang="hr-HR" sz="18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područjima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7318" marR="47318" marT="8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/>
                          <a:cs typeface="Times New Roman"/>
                        </a:rPr>
                        <a:t>50.000.000 €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7318" marR="47318" marT="860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E3015-09F8-4AF1-9F83-5FECA92A0D3D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63789" y="1845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 altLang="sr-Latn-R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97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57"/>
            <a:ext cx="10515600" cy="1049147"/>
          </a:xfrm>
        </p:spPr>
        <p:txBody>
          <a:bodyPr/>
          <a:lstStyle/>
          <a:p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Prioritetna os 6: Zaštita okoliša i održivost resursa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926592"/>
            <a:ext cx="11070336" cy="534009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Investicijski </a:t>
            </a: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prioritet 6iii: 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Poboljšano znanje o stanju </a:t>
            </a:r>
            <a:r>
              <a:rPr lang="hr-HR" sz="2200" dirty="0" err="1">
                <a:solidFill>
                  <a:prstClr val="black"/>
                </a:solidFill>
                <a:latin typeface="Cambria" panose="02040503050406030204" pitchFamily="18" charset="0"/>
              </a:rPr>
              <a:t>bioraznolikosti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 kao temelja za učinkovito upravljanje </a:t>
            </a:r>
            <a:r>
              <a:rPr lang="hr-HR" sz="2200" dirty="0" err="1">
                <a:solidFill>
                  <a:prstClr val="black"/>
                </a:solidFill>
                <a:latin typeface="Cambria" panose="02040503050406030204" pitchFamily="18" charset="0"/>
              </a:rPr>
              <a:t>bioraznolikošću</a:t>
            </a:r>
            <a:endParaRPr lang="hr-HR" sz="22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Potencijalni </a:t>
            </a: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korisnici </a:t>
            </a:r>
            <a:endParaRPr lang="hr-HR" sz="22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Vladina tijela i institucije, javne ustanove za upravljanje zaštićenim područjima/ područjima mreže Natura 2000, privatni sektor,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Hrvatske šume, 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državna tijela i javne ustanove za </a:t>
            </a:r>
            <a:r>
              <a:rPr lang="hr-HR" sz="2200" dirty="0" err="1">
                <a:solidFill>
                  <a:prstClr val="black"/>
                </a:solidFill>
                <a:latin typeface="Cambria" panose="02040503050406030204" pitchFamily="18" charset="0"/>
              </a:rPr>
              <a:t>protuminsko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 djelovanje, pravne osobe koje skrbe za životinje, OCD (organizacije civilnog društva).</a:t>
            </a:r>
            <a:endParaRPr lang="hr-HR" sz="22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Primjeri </a:t>
            </a: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aktivnosti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SC 6iii2</a:t>
            </a:r>
            <a:endParaRPr lang="hr-HR" sz="22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Očuvanje i prikladno upravljanje mrežom Natura 2000 </a:t>
            </a:r>
          </a:p>
          <a:p>
            <a:pPr lvl="0"/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Podrška očuvanju vrsta</a:t>
            </a:r>
          </a:p>
          <a:p>
            <a:pPr lvl="0"/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Smanjenje negativnih učinaka na bio raznolikost</a:t>
            </a:r>
          </a:p>
          <a:p>
            <a:pPr marL="0" lvl="0" indent="0">
              <a:buNone/>
            </a:pP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Primjeri </a:t>
            </a: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aktivnosti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SC 6iii3</a:t>
            </a:r>
            <a:endParaRPr lang="hr-HR" sz="22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Zaštita i obnova šuma i šumskog zemljišta u zaštićenim i  područjima mreže Natura 2000 (uključujući razminiranje </a:t>
            </a:r>
          </a:p>
          <a:p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231479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527" y="1370559"/>
            <a:ext cx="10855489" cy="5225313"/>
          </a:xfrm>
        </p:spPr>
        <p:txBody>
          <a:bodyPr>
            <a:normAutofit fontScale="92500"/>
          </a:bodyPr>
          <a:lstStyle/>
          <a:p>
            <a:pPr marL="433387" lvl="1" indent="-342900">
              <a:lnSpc>
                <a:spcPct val="110000"/>
              </a:lnSpc>
              <a:spcBef>
                <a:spcPts val="0"/>
              </a:spcBef>
            </a:pPr>
            <a:r>
              <a:rPr lang="hr-HR" sz="2600" dirty="0" smtClean="0">
                <a:latin typeface="Cambria" panose="02040503050406030204" pitchFamily="18" charset="0"/>
                <a:cs typeface="Arial" charset="0"/>
              </a:rPr>
              <a:t>Europska </a:t>
            </a:r>
            <a:r>
              <a:rPr lang="hr-HR" sz="2600" dirty="0">
                <a:latin typeface="Cambria" panose="02040503050406030204" pitchFamily="18" charset="0"/>
                <a:cs typeface="Arial" charset="0"/>
              </a:rPr>
              <a:t>Komisija službeno </a:t>
            </a:r>
            <a:r>
              <a:rPr lang="hr-HR" sz="2600" dirty="0" smtClean="0">
                <a:latin typeface="Cambria" panose="02040503050406030204" pitchFamily="18" charset="0"/>
                <a:cs typeface="Arial" charset="0"/>
              </a:rPr>
              <a:t>potvrdila </a:t>
            </a:r>
            <a:r>
              <a:rPr lang="hr-HR" sz="2600" dirty="0">
                <a:latin typeface="Cambria" panose="02040503050406030204" pitchFamily="18" charset="0"/>
                <a:cs typeface="Arial" charset="0"/>
              </a:rPr>
              <a:t>Sporazum o partnerstvu s </a:t>
            </a:r>
            <a:r>
              <a:rPr lang="hr-HR" sz="2600" dirty="0" smtClean="0">
                <a:latin typeface="Cambria" panose="02040503050406030204" pitchFamily="18" charset="0"/>
                <a:cs typeface="Arial" charset="0"/>
              </a:rPr>
              <a:t>RH 30</a:t>
            </a:r>
            <a:r>
              <a:rPr lang="hr-HR" sz="2600" dirty="0">
                <a:latin typeface="Cambria" panose="02040503050406030204" pitchFamily="18" charset="0"/>
                <a:cs typeface="Arial" charset="0"/>
              </a:rPr>
              <a:t>. </a:t>
            </a:r>
            <a:r>
              <a:rPr lang="hr-HR" sz="2600" dirty="0" smtClean="0">
                <a:latin typeface="Cambria" panose="02040503050406030204" pitchFamily="18" charset="0"/>
                <a:cs typeface="Arial" charset="0"/>
              </a:rPr>
              <a:t>listopada 2014</a:t>
            </a:r>
            <a:r>
              <a:rPr lang="hr-HR" sz="2600" dirty="0">
                <a:latin typeface="Cambria" panose="02040503050406030204" pitchFamily="18" charset="0"/>
                <a:cs typeface="Arial" charset="0"/>
              </a:rPr>
              <a:t>.</a:t>
            </a:r>
          </a:p>
          <a:p>
            <a:pPr marL="431800" lvl="1" indent="-342900">
              <a:lnSpc>
                <a:spcPct val="110000"/>
              </a:lnSpc>
              <a:spcAft>
                <a:spcPts val="600"/>
              </a:spcAft>
            </a:pPr>
            <a:r>
              <a:rPr lang="hr-HR" sz="2600" dirty="0" smtClean="0">
                <a:latin typeface="Cambria" panose="02040503050406030204" pitchFamily="18" charset="0"/>
                <a:cs typeface="Arial" charset="0"/>
              </a:rPr>
              <a:t>Sljedeći </a:t>
            </a:r>
            <a:r>
              <a:rPr lang="hr-HR" sz="2600" dirty="0">
                <a:latin typeface="Cambria" panose="02040503050406030204" pitchFamily="18" charset="0"/>
                <a:cs typeface="Arial" charset="0"/>
              </a:rPr>
              <a:t>korak – odobrenje </a:t>
            </a:r>
            <a:r>
              <a:rPr lang="hr-HR" sz="2600" dirty="0" smtClean="0">
                <a:latin typeface="Cambria" panose="02040503050406030204" pitchFamily="18" charset="0"/>
                <a:cs typeface="Arial" charset="0"/>
              </a:rPr>
              <a:t>2 o</a:t>
            </a:r>
            <a:r>
              <a:rPr lang="ta-IN" sz="2600" dirty="0" err="1" smtClean="0">
                <a:latin typeface="Cambria" panose="02040503050406030204" pitchFamily="18" charset="0"/>
                <a:cs typeface="Arial" charset="0"/>
              </a:rPr>
              <a:t>perativn</a:t>
            </a:r>
            <a:r>
              <a:rPr lang="hr-HR" sz="2600" dirty="0" smtClean="0">
                <a:latin typeface="Cambria" panose="02040503050406030204" pitchFamily="18" charset="0"/>
                <a:cs typeface="Arial" charset="0"/>
              </a:rPr>
              <a:t>a</a:t>
            </a:r>
            <a:r>
              <a:rPr lang="ta-IN" sz="2600" dirty="0" smtClean="0">
                <a:latin typeface="Cambria" panose="02040503050406030204" pitchFamily="18" charset="0"/>
                <a:cs typeface="Arial" charset="0"/>
              </a:rPr>
              <a:t> </a:t>
            </a:r>
            <a:r>
              <a:rPr lang="ta-IN" sz="2600" dirty="0" err="1">
                <a:latin typeface="Cambria" panose="02040503050406030204" pitchFamily="18" charset="0"/>
                <a:cs typeface="Arial" charset="0"/>
              </a:rPr>
              <a:t>program</a:t>
            </a:r>
            <a:r>
              <a:rPr lang="hr-HR" sz="2600" dirty="0" smtClean="0">
                <a:latin typeface="Cambria" panose="02040503050406030204" pitchFamily="18" charset="0"/>
                <a:cs typeface="Arial" charset="0"/>
              </a:rPr>
              <a:t>a </a:t>
            </a:r>
            <a:r>
              <a:rPr lang="hr-HR" sz="2600" dirty="0" smtClean="0">
                <a:latin typeface="Cambria" panose="02040503050406030204" pitchFamily="18" charset="0"/>
              </a:rPr>
              <a:t>za </a:t>
            </a:r>
            <a:r>
              <a:rPr lang="hr-HR" sz="2600" dirty="0">
                <a:latin typeface="Cambria" panose="02040503050406030204" pitchFamily="18" charset="0"/>
              </a:rPr>
              <a:t>provedbu Kohezijske </a:t>
            </a:r>
            <a:r>
              <a:rPr lang="hr-HR" sz="2600" dirty="0" smtClean="0">
                <a:latin typeface="Cambria" panose="02040503050406030204" pitchFamily="18" charset="0"/>
              </a:rPr>
              <a:t>politike, </a:t>
            </a:r>
            <a:r>
              <a:rPr lang="hr-HR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Times New Roman"/>
              </a:rPr>
              <a:t>cilj </a:t>
            </a:r>
            <a:r>
              <a:rPr lang="hr-HR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Times New Roman"/>
              </a:rPr>
              <a:t>„Ulaganje za rast i razvoj</a:t>
            </a:r>
            <a:r>
              <a:rPr lang="hr-HR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Times New Roman"/>
              </a:rPr>
              <a:t>”</a:t>
            </a:r>
            <a:r>
              <a:rPr lang="hr-HR" sz="2600" dirty="0" smtClean="0">
                <a:latin typeface="Cambria" panose="02040503050406030204" pitchFamily="18" charset="0"/>
              </a:rPr>
              <a:t>:</a:t>
            </a:r>
            <a:endParaRPr lang="hr-HR" sz="2600" dirty="0">
              <a:latin typeface="Cambria" panose="020405030504060302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r-HR" b="1" dirty="0">
                <a:latin typeface="Cambria" panose="02040503050406030204" pitchFamily="18" charset="0"/>
              </a:rPr>
              <a:t>OP „Konkurentnost i kohezija</a:t>
            </a:r>
            <a:r>
              <a:rPr lang="hr-HR" b="1" dirty="0" smtClean="0">
                <a:latin typeface="Cambria" panose="02040503050406030204" pitchFamily="18" charset="0"/>
              </a:rPr>
              <a:t>“ (OPKK) </a:t>
            </a:r>
            <a:r>
              <a:rPr lang="hr-HR" dirty="0">
                <a:latin typeface="Cambria" panose="02040503050406030204" pitchFamily="18" charset="0"/>
              </a:rPr>
              <a:t>- </a:t>
            </a:r>
            <a:r>
              <a:rPr lang="hr-HR" dirty="0" smtClean="0">
                <a:latin typeface="Cambria" panose="02040503050406030204" pitchFamily="18" charset="0"/>
              </a:rPr>
              <a:t>ukupna alokacija iz Europskog </a:t>
            </a:r>
            <a:r>
              <a:rPr lang="hr-HR" dirty="0">
                <a:latin typeface="Cambria" panose="02040503050406030204" pitchFamily="18" charset="0"/>
              </a:rPr>
              <a:t>fonda za regionalni razvoj (EFRR) i Kohezijskog fonda (KF) → 6,881 milijardi </a:t>
            </a:r>
            <a:r>
              <a:rPr lang="hr-HR" dirty="0" smtClean="0">
                <a:latin typeface="Cambria" panose="02040503050406030204" pitchFamily="18" charset="0"/>
              </a:rPr>
              <a:t>eura</a:t>
            </a:r>
            <a:r>
              <a:rPr lang="hr-HR" dirty="0">
                <a:latin typeface="Cambria" panose="02040503050406030204" pitchFamily="18" charset="0"/>
              </a:rPr>
              <a:t>. </a:t>
            </a:r>
            <a:endParaRPr lang="hr-HR" dirty="0" smtClean="0">
              <a:latin typeface="Cambria" panose="020405030504060302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hr-HR" b="1" dirty="0" smtClean="0">
                <a:latin typeface="Cambria" panose="02040503050406030204" pitchFamily="18" charset="0"/>
              </a:rPr>
              <a:t>OP </a:t>
            </a:r>
            <a:r>
              <a:rPr lang="hr-HR" b="1" dirty="0">
                <a:latin typeface="Cambria" panose="02040503050406030204" pitchFamily="18" charset="0"/>
              </a:rPr>
              <a:t>„Učinkoviti ljudski potencijali</a:t>
            </a:r>
            <a:r>
              <a:rPr lang="hr-HR" b="1" dirty="0" smtClean="0">
                <a:latin typeface="Cambria" panose="02040503050406030204" pitchFamily="18" charset="0"/>
              </a:rPr>
              <a:t>“ (OPULJP) </a:t>
            </a:r>
            <a:r>
              <a:rPr lang="hr-HR" dirty="0" smtClean="0">
                <a:latin typeface="Cambria" panose="02040503050406030204" pitchFamily="18" charset="0"/>
              </a:rPr>
              <a:t>ukupna alokacija </a:t>
            </a:r>
            <a:r>
              <a:rPr lang="hr-HR" dirty="0">
                <a:latin typeface="Cambria" panose="02040503050406030204" pitchFamily="18" charset="0"/>
              </a:rPr>
              <a:t>iz </a:t>
            </a:r>
            <a:r>
              <a:rPr lang="hr-HR" dirty="0" smtClean="0">
                <a:latin typeface="Cambria" panose="02040503050406030204" pitchFamily="18" charset="0"/>
              </a:rPr>
              <a:t>Europskog </a:t>
            </a:r>
            <a:r>
              <a:rPr lang="hr-HR" dirty="0">
                <a:latin typeface="Cambria" panose="02040503050406030204" pitchFamily="18" charset="0"/>
              </a:rPr>
              <a:t>socijalnog fonda (ESF) → 1,516 milijardi </a:t>
            </a:r>
            <a:r>
              <a:rPr lang="hr-HR" dirty="0" smtClean="0">
                <a:latin typeface="Cambria" panose="02040503050406030204" pitchFamily="18" charset="0"/>
              </a:rPr>
              <a:t>eura</a:t>
            </a:r>
            <a:r>
              <a:rPr lang="hr-HR" dirty="0">
                <a:latin typeface="Cambria" panose="02040503050406030204" pitchFamily="18" charset="0"/>
              </a:rPr>
              <a:t>. </a:t>
            </a:r>
            <a:endParaRPr lang="hr-HR" dirty="0" smtClean="0">
              <a:latin typeface="Cambria" panose="02040503050406030204" pitchFamily="18" charset="0"/>
            </a:endParaRPr>
          </a:p>
          <a:p>
            <a:pPr marL="423863" lvl="1" indent="-342900">
              <a:lnSpc>
                <a:spcPct val="110000"/>
              </a:lnSpc>
              <a:spcBef>
                <a:spcPts val="0"/>
              </a:spcBef>
            </a:pPr>
            <a:r>
              <a:rPr lang="hr-HR" sz="2400" dirty="0" smtClean="0">
                <a:latin typeface="Cambria" panose="02040503050406030204" pitchFamily="18" charset="0"/>
                <a:cs typeface="Arial" charset="0"/>
              </a:rPr>
              <a:t>P</a:t>
            </a:r>
            <a:r>
              <a:rPr lang="ta-IN" sz="2400" dirty="0">
                <a:latin typeface="Cambria" panose="02040503050406030204" pitchFamily="18" charset="0"/>
                <a:cs typeface="Arial" charset="0"/>
              </a:rPr>
              <a:t>rijedlo</a:t>
            </a:r>
            <a:r>
              <a:rPr lang="hr-HR" sz="2400" dirty="0" err="1">
                <a:latin typeface="Cambria" panose="02040503050406030204" pitchFamily="18" charset="0"/>
                <a:cs typeface="Arial" charset="0"/>
              </a:rPr>
              <a:t>zi</a:t>
            </a:r>
            <a:r>
              <a:rPr lang="ta-IN" sz="2400" dirty="0">
                <a:latin typeface="Cambria" panose="02040503050406030204" pitchFamily="18" charset="0"/>
                <a:cs typeface="Arial" charset="0"/>
              </a:rPr>
              <a:t> operativnih </a:t>
            </a:r>
            <a:r>
              <a:rPr lang="ta-IN" sz="2400" dirty="0" err="1">
                <a:latin typeface="Cambria" panose="02040503050406030204" pitchFamily="18" charset="0"/>
                <a:cs typeface="Arial" charset="0"/>
              </a:rPr>
              <a:t>programa</a:t>
            </a:r>
            <a:r>
              <a:rPr lang="hr-HR" sz="2400" dirty="0">
                <a:latin typeface="Cambria" panose="02040503050406030204" pitchFamily="18" charset="0"/>
                <a:cs typeface="Arial" charset="0"/>
              </a:rPr>
              <a:t> službeno su upućeni </a:t>
            </a:r>
            <a:r>
              <a:rPr lang="hr-HR" sz="2400" dirty="0" smtClean="0">
                <a:latin typeface="Cambria" panose="02040503050406030204" pitchFamily="18" charset="0"/>
                <a:cs typeface="Arial" charset="0"/>
              </a:rPr>
              <a:t>Europskoj </a:t>
            </a:r>
            <a:r>
              <a:rPr lang="hr-HR" sz="2400" dirty="0">
                <a:latin typeface="Cambria" panose="02040503050406030204" pitchFamily="18" charset="0"/>
                <a:cs typeface="Arial" charset="0"/>
              </a:rPr>
              <a:t>komisiji</a:t>
            </a:r>
            <a:r>
              <a:rPr lang="ta-IN" sz="2400" dirty="0">
                <a:latin typeface="Cambria" panose="02040503050406030204" pitchFamily="18" charset="0"/>
                <a:cs typeface="Arial" charset="0"/>
              </a:rPr>
              <a:t> </a:t>
            </a:r>
            <a:r>
              <a:rPr lang="hr-HR" sz="2400" dirty="0" smtClean="0">
                <a:latin typeface="Cambria" panose="02040503050406030204" pitchFamily="18" charset="0"/>
                <a:cs typeface="Arial" charset="0"/>
              </a:rPr>
              <a:t>(EK) na usvajanje </a:t>
            </a:r>
            <a:r>
              <a:rPr lang="hr-HR" sz="2400" dirty="0">
                <a:latin typeface="Cambria" panose="02040503050406030204" pitchFamily="18" charset="0"/>
                <a:cs typeface="Arial" charset="0"/>
              </a:rPr>
              <a:t>21. s</a:t>
            </a:r>
            <a:r>
              <a:rPr lang="ta-IN" sz="2400" dirty="0" err="1">
                <a:latin typeface="Cambria" panose="02040503050406030204" pitchFamily="18" charset="0"/>
                <a:cs typeface="Arial" charset="0"/>
              </a:rPr>
              <a:t>rpnj</a:t>
            </a:r>
            <a:r>
              <a:rPr lang="hr-HR" sz="2400" dirty="0">
                <a:latin typeface="Cambria" panose="02040503050406030204" pitchFamily="18" charset="0"/>
                <a:cs typeface="Arial" charset="0"/>
              </a:rPr>
              <a:t>a </a:t>
            </a:r>
            <a:r>
              <a:rPr lang="hr-HR" sz="2400" dirty="0" smtClean="0">
                <a:latin typeface="Cambria" panose="02040503050406030204" pitchFamily="18" charset="0"/>
                <a:cs typeface="Arial" charset="0"/>
              </a:rPr>
              <a:t>2014. sukladno rokovima za sve države članice</a:t>
            </a:r>
          </a:p>
          <a:p>
            <a:pPr marL="423863" lvl="1" indent="-342900">
              <a:lnSpc>
                <a:spcPct val="110000"/>
              </a:lnSpc>
              <a:spcBef>
                <a:spcPts val="0"/>
              </a:spcBef>
            </a:pPr>
            <a:r>
              <a:rPr lang="hr-HR" sz="2600" dirty="0" smtClean="0">
                <a:latin typeface="Cambria" panose="02040503050406030204" pitchFamily="18" charset="0"/>
                <a:cs typeface="Arial" charset="0"/>
              </a:rPr>
              <a:t>OPKK usvojen od strane Vlade RH i Europske komisije 12. prosinca </a:t>
            </a:r>
          </a:p>
          <a:p>
            <a:pPr marL="423863" lvl="1" indent="-342900">
              <a:lnSpc>
                <a:spcPct val="110000"/>
              </a:lnSpc>
              <a:spcBef>
                <a:spcPts val="0"/>
              </a:spcBef>
            </a:pPr>
            <a:r>
              <a:rPr lang="hr-HR" sz="2600" dirty="0" smtClean="0">
                <a:latin typeface="Cambria" panose="02040503050406030204" pitchFamily="18" charset="0"/>
                <a:cs typeface="Arial" charset="0"/>
              </a:rPr>
              <a:t>Usvajanje OPULJP-a očekuje se do kraja 2014. godine </a:t>
            </a:r>
            <a:endParaRPr lang="ta-IN" sz="2600" dirty="0">
              <a:latin typeface="Cambria" panose="02040503050406030204" pitchFamily="18" charset="0"/>
              <a:cs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33984" y="280416"/>
            <a:ext cx="11070336" cy="914400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Times New Roman"/>
              </a:rPr>
              <a:t>Ključni strateški i programski dokumenti RH 2014.-2020. – stanje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64270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" y="48959"/>
            <a:ext cx="10515600" cy="828866"/>
          </a:xfrm>
        </p:spPr>
        <p:txBody>
          <a:bodyPr/>
          <a:lstStyle/>
          <a:p>
            <a:r>
              <a:rPr lang="hr-HR" sz="2800" b="1" dirty="0">
                <a:latin typeface="Cambria" panose="02040503050406030204" pitchFamily="18" charset="0"/>
              </a:rPr>
              <a:t>Prioritetna os 7: Povezanost i mobilnost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514240"/>
              </p:ext>
            </p:extLst>
          </p:nvPr>
        </p:nvGraphicFramePr>
        <p:xfrm>
          <a:off x="438150" y="768350"/>
          <a:ext cx="11363325" cy="830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Document" r:id="rId3" imgW="7795566" imgH="5690747" progId="Word.Document.12">
                  <p:embed/>
                </p:oleObj>
              </mc:Choice>
              <mc:Fallback>
                <p:oleObj name="Document" r:id="rId3" imgW="7795566" imgH="56907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8150" y="768350"/>
                        <a:ext cx="11363325" cy="830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406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26" y="1"/>
            <a:ext cx="10515600" cy="841248"/>
          </a:xfrm>
        </p:spPr>
        <p:txBody>
          <a:bodyPr/>
          <a:lstStyle/>
          <a:p>
            <a:r>
              <a:rPr lang="hr-HR" sz="28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Prioritetna </a:t>
            </a:r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os 7: Povezanost i mobilnost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235159"/>
              </p:ext>
            </p:extLst>
          </p:nvPr>
        </p:nvGraphicFramePr>
        <p:xfrm>
          <a:off x="524255" y="966919"/>
          <a:ext cx="11192256" cy="5485837"/>
        </p:xfrm>
        <a:graphic>
          <a:graphicData uri="http://schemas.openxmlformats.org/drawingml/2006/table">
            <a:tbl>
              <a:tblPr/>
              <a:tblGrid>
                <a:gridCol w="3678706"/>
                <a:gridCol w="4209519"/>
                <a:gridCol w="1658112"/>
                <a:gridCol w="1645919"/>
              </a:tblGrid>
              <a:tr h="56803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Prioritet ulaganja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0" marR="47320" marT="88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D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Specifični cilj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0" marR="47320" marT="88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D6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KF </a:t>
                      </a: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sredstva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0" marR="47320" marT="88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D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057819">
                <a:tc rowSpan="3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/>
                        </a:rPr>
                        <a:t>Investicijski prioritet 7ii</a:t>
                      </a:r>
                      <a:endParaRPr lang="hr-HR" sz="1600" b="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Razvoj i unapređenje prometnih sustava prihvatljivih za okoliš (uključujući one s niskom razinom buke) i prometni sustavi sa niskim emisijama CO2, uključujući unutarnje plovne putove i pomorski prijevoz, luke, </a:t>
                      </a:r>
                      <a:r>
                        <a:rPr lang="hr-HR" sz="1600" b="1" dirty="0" err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multimodalne</a:t>
                      </a:r>
                      <a:r>
                        <a:rPr lang="hr-HR" sz="16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 veze i aerodromsku infrastrukturu, radi promicanja održive regionalne i lokalne mobilnosti</a:t>
                      </a:r>
                      <a:endParaRPr lang="hr-HR" sz="16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7320" marR="47320" marT="88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D65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Specifični cilj  </a:t>
                      </a: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7ii1</a:t>
                      </a:r>
                      <a:endParaRPr lang="hr-HR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Times New Roman"/>
                          <a:cs typeface="Arial"/>
                        </a:rPr>
                        <a:t>Povećanje dostupnosti otoka za njihove stanovnike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0" marR="47320" marT="8833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SimSun"/>
                          <a:cs typeface="Times New Roman"/>
                        </a:rPr>
                        <a:t>80.000.000 €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0" marR="47320" marT="88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Times New Roman"/>
                          <a:cs typeface="Arial"/>
                        </a:rPr>
                        <a:t>370.000.000 €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0" marR="47320" marT="88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2468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SimSun"/>
                          <a:cs typeface="Times New Roman"/>
                        </a:rPr>
                        <a:t>Specifični cilj 7ii2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Times New Roman"/>
                          <a:cs typeface="Arial"/>
                        </a:rPr>
                        <a:t>Povećanje broja putnika u javnom prijevozu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0" marR="47320" marT="8833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SimSun"/>
                          <a:cs typeface="Times New Roman"/>
                        </a:rPr>
                        <a:t>170.000.000 €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0" marR="47320" marT="88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84232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SimSun"/>
                          <a:cs typeface="Times New Roman"/>
                        </a:rPr>
                        <a:t>Specifični cilj 7ii3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SimSun"/>
                          <a:cs typeface="Times New Roman"/>
                        </a:rPr>
                        <a:t>Poboljšanje dostupnosti Dubrovnika zrakom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0" marR="47320" marT="8833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SimSun"/>
                          <a:cs typeface="Times New Roman"/>
                        </a:rPr>
                        <a:t>100.000.000 €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0" marR="47320" marT="88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80054"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hr-HR" sz="1600" b="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Investicijski </a:t>
                      </a:r>
                      <a:r>
                        <a:rPr lang="hr-HR" sz="1600" b="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prioritet 7iii</a:t>
                      </a:r>
                      <a:endParaRPr lang="hr-HR" sz="1600" b="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 marL="841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 Razvoj </a:t>
                      </a:r>
                      <a:r>
                        <a:rPr lang="hr-HR" sz="16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i obnova sveobuhvatnih, visokokvalitetnih i </a:t>
                      </a:r>
                      <a:r>
                        <a:rPr lang="hr-HR" sz="1600" b="1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hr-HR" sz="1600" b="1" dirty="0" err="1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interoperabilnih</a:t>
                      </a:r>
                      <a:r>
                        <a:rPr lang="hr-HR" sz="1600" b="1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hr-HR" sz="16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željezničkih sustava te promicanje </a:t>
                      </a:r>
                      <a:r>
                        <a:rPr lang="hr-HR" sz="1600" b="1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 mjera </a:t>
                      </a:r>
                      <a:r>
                        <a:rPr lang="hr-HR" sz="1600" b="1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za smanjenje buke</a:t>
                      </a:r>
                      <a:endParaRPr lang="hr-HR" sz="16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D65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Specifični cilj  </a:t>
                      </a: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7iii1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Times New Roman"/>
                          <a:cs typeface="Arial"/>
                        </a:rPr>
                        <a:t>Povećanje uporabe i važnosti</a:t>
                      </a:r>
                      <a:r>
                        <a:rPr lang="hr-HR" sz="1800" b="1" baseline="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Times New Roman"/>
                          <a:cs typeface="Arial"/>
                        </a:rPr>
                        <a:t> željezničke mreže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0" marR="47320" marT="8833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SimSun"/>
                          <a:cs typeface="Times New Roman"/>
                        </a:rPr>
                        <a:t>500.205.755 </a:t>
                      </a: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SimSun"/>
                          <a:cs typeface="Times New Roman"/>
                        </a:rPr>
                        <a:t>€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20" marR="47320" marT="883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89189" y="19711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 altLang="sr-Latn-R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51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Prioritetna os 7: Povezanost i mobilnost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0832" y="1600200"/>
            <a:ext cx="11155679" cy="4849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Investicijski </a:t>
            </a:r>
            <a:r>
              <a:rPr lang="hr-HR" sz="2200" b="1" dirty="0">
                <a:latin typeface="Cambria" panose="02040503050406030204" pitchFamily="18" charset="0"/>
              </a:rPr>
              <a:t>prioritet  </a:t>
            </a:r>
            <a:r>
              <a:rPr lang="hr-HR" sz="2200" b="1" dirty="0" smtClean="0">
                <a:latin typeface="Cambria" panose="02040503050406030204" pitchFamily="18" charset="0"/>
              </a:rPr>
              <a:t>7b: </a:t>
            </a:r>
            <a:r>
              <a:rPr lang="hr-HR" sz="2200" dirty="0">
                <a:latin typeface="Cambria" panose="02040503050406030204" pitchFamily="18" charset="0"/>
              </a:rPr>
              <a:t>Poboljšavanje regionalne mobilnosti povezivanjem sekundarnih i tercijarnih čvorišta s infrastrukturom </a:t>
            </a:r>
            <a:r>
              <a:rPr lang="hr-HR" sz="2200" dirty="0" smtClean="0">
                <a:latin typeface="Cambria" panose="02040503050406030204" pitchFamily="18" charset="0"/>
              </a:rPr>
              <a:t>TEN-T-a, uključujući multimodalna čvorišta</a:t>
            </a:r>
            <a:r>
              <a:rPr lang="hr-HR" sz="2200" b="1" dirty="0" smtClean="0">
                <a:latin typeface="Cambria" panose="02040503050406030204" pitchFamily="18" charset="0"/>
              </a:rPr>
              <a:t> </a:t>
            </a:r>
            <a:endParaRPr lang="hr-HR" sz="2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hr-HR" sz="2200" b="1" dirty="0">
                <a:latin typeface="Cambria" panose="02040503050406030204" pitchFamily="18" charset="0"/>
              </a:rPr>
              <a:t>Potencijalni  </a:t>
            </a:r>
            <a:r>
              <a:rPr lang="hr-HR" sz="2200" b="1" dirty="0" smtClean="0">
                <a:latin typeface="Cambria" panose="02040503050406030204" pitchFamily="18" charset="0"/>
              </a:rPr>
              <a:t>korisnici</a:t>
            </a:r>
            <a:r>
              <a:rPr lang="hr-HR" sz="2200" dirty="0" smtClean="0">
                <a:latin typeface="Cambria" panose="02040503050406030204" pitchFamily="18" charset="0"/>
              </a:rPr>
              <a:t>: Hrvatske ceste/ lokalne vlasti</a:t>
            </a:r>
            <a:endParaRPr lang="hr-HR" sz="2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Primjeri </a:t>
            </a:r>
            <a:r>
              <a:rPr lang="hr-HR" sz="2200" b="1" dirty="0">
                <a:latin typeface="Cambria" panose="02040503050406030204" pitchFamily="18" charset="0"/>
              </a:rPr>
              <a:t>aktivnosti SC </a:t>
            </a:r>
            <a:r>
              <a:rPr lang="hr-HR" sz="2200" b="1" dirty="0" smtClean="0">
                <a:latin typeface="Cambria" panose="02040503050406030204" pitchFamily="18" charset="0"/>
              </a:rPr>
              <a:t>7b1: </a:t>
            </a:r>
            <a:endParaRPr lang="hr-HR" sz="2200" b="1" dirty="0" smtClean="0">
              <a:latin typeface="Cambria" panose="02040503050406030204" pitchFamily="18" charset="0"/>
            </a:endParaRPr>
          </a:p>
          <a:p>
            <a:r>
              <a:rPr lang="hr-HR" sz="2200" dirty="0" smtClean="0">
                <a:latin typeface="Cambria" panose="02040503050406030204" pitchFamily="18" charset="0"/>
              </a:rPr>
              <a:t>fizička </a:t>
            </a:r>
            <a:r>
              <a:rPr lang="hr-HR" sz="2200" dirty="0">
                <a:latin typeface="Cambria" panose="02040503050406030204" pitchFamily="18" charset="0"/>
              </a:rPr>
              <a:t>poboljšanja odabranih odjeljaka cestovne mreže (uključujući pješačke i biciklističke staze/trake</a:t>
            </a:r>
            <a:r>
              <a:rPr lang="hr-HR" sz="2200" dirty="0" smtClean="0">
                <a:latin typeface="Cambria" panose="02040503050406030204" pitchFamily="18" charset="0"/>
              </a:rPr>
              <a:t>)</a:t>
            </a:r>
            <a:endParaRPr lang="hr-HR" sz="2200" b="1" dirty="0" smtClean="0">
              <a:latin typeface="Cambria" panose="02040503050406030204" pitchFamily="18" charset="0"/>
            </a:endParaRPr>
          </a:p>
          <a:p>
            <a:r>
              <a:rPr lang="hr-HR" sz="2200" dirty="0" smtClean="0">
                <a:latin typeface="Cambria" panose="02040503050406030204" pitchFamily="18" charset="0"/>
              </a:rPr>
              <a:t>rekonstrukcija </a:t>
            </a:r>
            <a:r>
              <a:rPr lang="hr-HR" sz="2200" dirty="0">
                <a:latin typeface="Cambria" panose="02040503050406030204" pitchFamily="18" charset="0"/>
              </a:rPr>
              <a:t>cesta malog opsega i na pojedinačnim točkama (uključujući pješačke i biciklističke </a:t>
            </a:r>
            <a:r>
              <a:rPr lang="hr-HR" sz="2200" dirty="0" smtClean="0">
                <a:latin typeface="Cambria" panose="02040503050406030204" pitchFamily="18" charset="0"/>
              </a:rPr>
              <a:t>staze/trake)</a:t>
            </a:r>
          </a:p>
          <a:p>
            <a:r>
              <a:rPr lang="hr-HR" sz="2200" dirty="0" smtClean="0">
                <a:latin typeface="Cambria" panose="02040503050406030204" pitchFamily="18" charset="0"/>
              </a:rPr>
              <a:t>poboljšavanje </a:t>
            </a:r>
            <a:r>
              <a:rPr lang="hr-HR" sz="2200" dirty="0">
                <a:latin typeface="Cambria" panose="02040503050406030204" pitchFamily="18" charset="0"/>
              </a:rPr>
              <a:t>pokrivenosti cesta prometnim znakovima, horizontalnom signalizacijom te njihova poboljšana </a:t>
            </a:r>
            <a:r>
              <a:rPr lang="hr-HR" sz="2200" dirty="0" smtClean="0">
                <a:latin typeface="Cambria" panose="02040503050406030204" pitchFamily="18" charset="0"/>
              </a:rPr>
              <a:t>vidljivost</a:t>
            </a:r>
            <a:endParaRPr lang="hr-HR" sz="2200" b="1" dirty="0">
              <a:latin typeface="Cambria" panose="02040503050406030204" pitchFamily="18" charset="0"/>
            </a:endParaRPr>
          </a:p>
          <a:p>
            <a:r>
              <a:rPr lang="hr-HR" sz="2200" dirty="0" smtClean="0">
                <a:latin typeface="Cambria" panose="02040503050406030204" pitchFamily="18" charset="0"/>
              </a:rPr>
              <a:t>priprema </a:t>
            </a:r>
            <a:r>
              <a:rPr lang="hr-HR" sz="2200" dirty="0">
                <a:latin typeface="Cambria" panose="02040503050406030204" pitchFamily="18" charset="0"/>
              </a:rPr>
              <a:t>projektne dokumentacije unutar ovog investicijskog </a:t>
            </a:r>
            <a:r>
              <a:rPr lang="hr-HR" sz="2200" dirty="0" smtClean="0">
                <a:latin typeface="Cambria" panose="02040503050406030204" pitchFamily="18" charset="0"/>
              </a:rPr>
              <a:t>prioriteta.</a:t>
            </a:r>
            <a:endParaRPr lang="hr-HR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9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7227"/>
          </a:xfrm>
        </p:spPr>
        <p:txBody>
          <a:bodyPr/>
          <a:lstStyle/>
          <a:p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Prioritetna os 7: Povezanost i mobilnost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Investicijski prioritet 7i </a:t>
            </a:r>
            <a:endParaRPr lang="hr-HR" sz="22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Podupiranje </a:t>
            </a:r>
            <a:r>
              <a:rPr lang="hr-HR" sz="2200" dirty="0" err="1">
                <a:solidFill>
                  <a:prstClr val="black"/>
                </a:solidFill>
                <a:latin typeface="Cambria" panose="02040503050406030204" pitchFamily="18" charset="0"/>
              </a:rPr>
              <a:t>multimodalnog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 jedinstvenog europskog prometnog prostora ulaganjem u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TEN-T </a:t>
            </a:r>
            <a:endParaRPr lang="hr-HR" sz="22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Potencijalni korisnici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Agencija za vodne putove, lučke uprave</a:t>
            </a:r>
          </a:p>
          <a:p>
            <a:pPr marL="0" lvl="0" indent="0">
              <a:buNone/>
            </a:pP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Primjeri </a:t>
            </a: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aktivnosti SC 7i1: </a:t>
            </a:r>
            <a:endParaRPr lang="hr-HR" sz="22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izgradnja 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ili modernizacija infrastrukture namijenjene </a:t>
            </a:r>
            <a:r>
              <a:rPr lang="hr-HR" sz="2200" dirty="0" err="1">
                <a:solidFill>
                  <a:prstClr val="black"/>
                </a:solidFill>
                <a:latin typeface="Cambria" panose="02040503050406030204" pitchFamily="18" charset="0"/>
              </a:rPr>
              <a:t>operabilnosti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 luka unutarnjih plovnih putova, uključujući izravan pristup i povezanost s drugim oblicima prijevoza,</a:t>
            </a: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endParaRPr lang="hr-HR" sz="22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/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unaprjeđenje 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plovnosti unutarnjih plovnih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putova s naglaskom na rijeku Savu, </a:t>
            </a:r>
          </a:p>
          <a:p>
            <a:pPr lvl="0"/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priprema 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projektne dokumentacije</a:t>
            </a:r>
          </a:p>
          <a:p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7058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803"/>
          </a:xfrm>
        </p:spPr>
        <p:txBody>
          <a:bodyPr/>
          <a:lstStyle/>
          <a:p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Prioritetna os 7: Povezanost i mobilnost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036320"/>
            <a:ext cx="11045952" cy="570585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Investicijski prioritet 7ii – </a:t>
            </a:r>
            <a:r>
              <a:rPr lang="vi-VN" sz="1800" dirty="0">
                <a:latin typeface="Cambria" panose="02040503050406030204" pitchFamily="18" charset="0"/>
              </a:rPr>
              <a:t>Razvoj i unapređenje prometnih sustava prihvatljivih za okoliš (uključujući one s niskom razinom buke) i prometni sustavi sa niskim emisijama CO2, uključujući unutarnje plovne putove i pomorski prijevoz, luke, multimodalne veze i aerodromsku </a:t>
            </a:r>
            <a:r>
              <a:rPr lang="vi-VN" sz="1800" dirty="0" smtClean="0">
                <a:latin typeface="Cambria" panose="02040503050406030204" pitchFamily="18" charset="0"/>
              </a:rPr>
              <a:t>infrastrukturu </a:t>
            </a:r>
            <a:r>
              <a:rPr lang="hr-HR" sz="1800" dirty="0" smtClean="0">
                <a:latin typeface="Cambria" panose="02040503050406030204" pitchFamily="18" charset="0"/>
              </a:rPr>
              <a:t>…</a:t>
            </a:r>
          </a:p>
          <a:p>
            <a:pPr marL="0" lvl="0" indent="0">
              <a:buNone/>
            </a:pP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Primjeri </a:t>
            </a: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aktivnosti </a:t>
            </a:r>
            <a:r>
              <a:rPr lang="hr-HR" sz="2200" b="1" dirty="0" smtClean="0">
                <a:latin typeface="Cambria" panose="02040503050406030204" pitchFamily="18" charset="0"/>
              </a:rPr>
              <a:t>SC 7ii1: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r-HR" sz="2200" dirty="0" err="1" smtClean="0">
                <a:latin typeface="Cambria" panose="02040503050406030204" pitchFamily="18" charset="0"/>
              </a:rPr>
              <a:t>Osuvremenjavanja</a:t>
            </a:r>
            <a:r>
              <a:rPr lang="hr-HR" sz="2200" dirty="0" smtClean="0">
                <a:latin typeface="Cambria" panose="02040503050406030204" pitchFamily="18" charset="0"/>
              </a:rPr>
              <a:t> </a:t>
            </a:r>
            <a:r>
              <a:rPr lang="hr-HR" sz="2200" dirty="0" smtClean="0">
                <a:latin typeface="Cambria" panose="02040503050406030204" pitchFamily="18" charset="0"/>
              </a:rPr>
              <a:t>i gradnja nove infrastrukture luka – potpora komunikaciji s otocima </a:t>
            </a:r>
            <a:endParaRPr lang="hr-HR" sz="2200" dirty="0" smtClean="0">
              <a:latin typeface="Cambria" panose="020405030504060302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Poboljšanje </a:t>
            </a:r>
            <a:r>
              <a:rPr lang="hr-HR" sz="2200" dirty="0" smtClean="0">
                <a:latin typeface="Cambria" panose="02040503050406030204" pitchFamily="18" charset="0"/>
              </a:rPr>
              <a:t>izravne dostupnosti  luka za prijevoz putnika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Kupnja </a:t>
            </a:r>
            <a:r>
              <a:rPr lang="hr-HR" sz="2200" dirty="0" smtClean="0">
                <a:latin typeface="Cambria" panose="02040503050406030204" pitchFamily="18" charset="0"/>
              </a:rPr>
              <a:t>novih manjih putničkih brodova s manjom emisijom ugljika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Mjere </a:t>
            </a:r>
            <a:r>
              <a:rPr lang="hr-HR" sz="2200" dirty="0" smtClean="0">
                <a:latin typeface="Cambria" panose="02040503050406030204" pitchFamily="18" charset="0"/>
              </a:rPr>
              <a:t>kojima se unapređuje sigurnost prometa</a:t>
            </a:r>
          </a:p>
          <a:p>
            <a:pPr marL="0" lvl="0" indent="0"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Potencijalni korisnici</a:t>
            </a:r>
            <a:r>
              <a:rPr lang="hr-HR" sz="2200" dirty="0" smtClean="0">
                <a:latin typeface="Cambria" panose="02040503050406030204" pitchFamily="18" charset="0"/>
              </a:rPr>
              <a:t>: tijela lokalne vlasti u prometnim funkcionalnim regijama sjevernog Jadrana, sjeverne i središnje Dalmacije, južna Dalmacija i tvrtke s uslugama prijevoza (otoci)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Primjeri </a:t>
            </a: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aktivnosti SC </a:t>
            </a: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7ii2: </a:t>
            </a:r>
            <a:endParaRPr lang="hr-HR" sz="22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>
              <a:spcBef>
                <a:spcPts val="0"/>
              </a:spcBef>
            </a:pP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Razvoj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infrastrukture za tvrtke javnog prijevoza (energetski učinkovita rješenja) </a:t>
            </a:r>
            <a:endParaRPr lang="hr-HR" sz="22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>
              <a:spcBef>
                <a:spcPts val="0"/>
              </a:spcBef>
            </a:pP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Razvoj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infrastrukture i sustava parkiranja </a:t>
            </a:r>
            <a:endParaRPr lang="hr-HR" sz="22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>
              <a:spcBef>
                <a:spcPts val="0"/>
              </a:spcBef>
            </a:pP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Osuvremenjivanje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javnog prijevoza i željezničkog voznog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parka </a:t>
            </a:r>
          </a:p>
          <a:p>
            <a:pPr lvl="0">
              <a:spcBef>
                <a:spcPts val="0"/>
              </a:spcBef>
            </a:pP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Primjena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sustava nadzora i upravljanja prometnim sustavima (ITS)</a:t>
            </a:r>
            <a:endParaRPr lang="hr-HR" sz="22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Potencijalni korisnici</a:t>
            </a:r>
            <a:r>
              <a:rPr lang="hr-HR" sz="2200" dirty="0">
                <a:solidFill>
                  <a:prstClr val="black"/>
                </a:solidFill>
                <a:latin typeface="Cambria" panose="02040503050406030204" pitchFamily="18" charset="0"/>
              </a:rPr>
              <a:t>: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gradovi, županije</a:t>
            </a:r>
            <a:endParaRPr lang="hr-HR" sz="22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lvl="0" indent="-457200">
              <a:buAutoNum type="arabicPeriod"/>
            </a:pPr>
            <a:endParaRPr lang="hr-HR" sz="22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59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611"/>
          </a:xfrm>
        </p:spPr>
        <p:txBody>
          <a:bodyPr/>
          <a:lstStyle/>
          <a:p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Prioritetna os 7: Povezanost i mobilnost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Primjeri aktivnosti SC </a:t>
            </a: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7ii3: </a:t>
            </a:r>
          </a:p>
          <a:p>
            <a:pPr lvl="0"/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Gradnja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 osuvremenjivanje zrakoplovne infrastrukture i opreme u zračnoj luci Dubrovnik, uključujući nadogradnju i rekonstrukciju glavnog uzletišta, izgradnja paralelnih rulnih staza, izgradnja putničkih zgrada itd. </a:t>
            </a:r>
            <a:endParaRPr lang="hr-HR" sz="22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Glavni </a:t>
            </a: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korisnik: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zračna luka Dubrovnik</a:t>
            </a:r>
          </a:p>
          <a:p>
            <a:pPr marL="0" lvl="0" indent="0">
              <a:buNone/>
            </a:pP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Investicijski </a:t>
            </a: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prioritet </a:t>
            </a: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7iii – </a:t>
            </a: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Razvoj i obnova sveobuhvatnih, visokokvalitetnih i   interoperabilnih željezničkih sustava te promicanje  mjera za smanjenje buke</a:t>
            </a:r>
            <a:endParaRPr lang="hr-HR" sz="22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Primjeri </a:t>
            </a:r>
            <a:r>
              <a:rPr lang="hr-HR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aktivnosti SC </a:t>
            </a: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7iii1: </a:t>
            </a:r>
            <a:endParaRPr lang="hr-HR" sz="22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0" lvl="0" indent="0">
              <a:buNone/>
            </a:pP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Izgradnja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, obnova i osuvremenjivanje željezničkih pruga, nabava i osuvremenjivanje putničkog željezničkog voznog parka, provedba zajedničkih europskih standarda u područjima GSM-R, ERTMS, ETCS itd.</a:t>
            </a:r>
          </a:p>
          <a:p>
            <a:pPr marL="0" lvl="0" indent="0">
              <a:buNone/>
            </a:pPr>
            <a:r>
              <a:rPr lang="hr-HR" sz="22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Potencijalni korisnici: </a:t>
            </a:r>
            <a:r>
              <a:rPr lang="hr-HR" sz="2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HŽ INFRASTRUKTURA d.o.o. i željeznički gospodarski subjekti, vlasnici željezničkih kolodvora i tijela lokalne vlasti vezana za projekte integracije gradskog prijevoza</a:t>
            </a:r>
          </a:p>
          <a:p>
            <a:pPr marL="457200" lvl="0" indent="-457200">
              <a:buAutoNum type="arabicPeriod"/>
            </a:pPr>
            <a:endParaRPr lang="hr-HR" sz="22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951866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3787"/>
            <a:ext cx="10515600" cy="890651"/>
          </a:xfrm>
        </p:spPr>
        <p:txBody>
          <a:bodyPr/>
          <a:lstStyle/>
          <a:p>
            <a:r>
              <a:rPr lang="hr-HR" sz="2800" b="1" dirty="0">
                <a:latin typeface="Cambria" panose="02040503050406030204" pitchFamily="18" charset="0"/>
              </a:rPr>
              <a:t>Prioritetna os 8: Socijalno uključivanje i zdravlje</a:t>
            </a:r>
            <a:endParaRPr lang="hr-HR" sz="28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352669"/>
              </p:ext>
            </p:extLst>
          </p:nvPr>
        </p:nvGraphicFramePr>
        <p:xfrm>
          <a:off x="573088" y="658813"/>
          <a:ext cx="12666662" cy="803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Document" r:id="rId3" imgW="8996259" imgH="5708227" progId="Word.Document.12">
                  <p:embed/>
                </p:oleObj>
              </mc:Choice>
              <mc:Fallback>
                <p:oleObj name="Document" r:id="rId3" imgW="8996259" imgH="57082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3088" y="658813"/>
                        <a:ext cx="12666662" cy="803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19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>
                <a:solidFill>
                  <a:prstClr val="black"/>
                </a:solidFill>
                <a:latin typeface="Cambria" panose="02040503050406030204" pitchFamily="18" charset="0"/>
              </a:rPr>
              <a:t>Prioritetna os 8: Socijalno uključivanje i zdravlje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798628"/>
              </p:ext>
            </p:extLst>
          </p:nvPr>
        </p:nvGraphicFramePr>
        <p:xfrm>
          <a:off x="670560" y="1962912"/>
          <a:ext cx="10911840" cy="3060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7219"/>
                <a:gridCol w="4098423"/>
                <a:gridCol w="2048362"/>
                <a:gridCol w="1687836"/>
              </a:tblGrid>
              <a:tr h="3060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</a:rPr>
                        <a:t>Investicijski prioritet 9b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</a:rPr>
                        <a:t>Pružanje podrške fizičkoj, gospodarskoj i socijalnoj obnovi ugroženih zajednica u urbanim i ruralnim područjima</a:t>
                      </a:r>
                      <a:endParaRPr lang="hr-HR" sz="2000" b="1" dirty="0">
                        <a:solidFill>
                          <a:schemeClr val="bg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B456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Specifični cilj  9b1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Održiva fizička, socijalna i gospodarska regeneracija pet depriviranih pilot područja s ciljem </a:t>
                      </a: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smanjenja </a:t>
                      </a: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socijalnih nejednakosti, isključenosti i siromaštva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7625" marR="47625" marT="8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100.000.000 €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7625" marR="47625" marT="88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100.000.000€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413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008" y="401701"/>
            <a:ext cx="10515600" cy="939419"/>
          </a:xfrm>
        </p:spPr>
        <p:txBody>
          <a:bodyPr/>
          <a:lstStyle/>
          <a:p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Prioritetna os 8: Socijalno uključivanje i zdravlje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67968"/>
            <a:ext cx="11289792" cy="490899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Investicijski prioritet 9a - Primjeri aktivnosti i potencijalni korisnici SC 9a1: </a:t>
            </a:r>
            <a:r>
              <a:rPr lang="hr-HR" sz="2200" dirty="0">
                <a:latin typeface="Cambria" panose="02040503050406030204" pitchFamily="18" charset="0"/>
              </a:rPr>
              <a:t>Investicije EFRR-a bit će usmjerene na pružatelje </a:t>
            </a:r>
            <a:r>
              <a:rPr lang="hr-HR" sz="2200" b="1" dirty="0">
                <a:latin typeface="Cambria" panose="02040503050406030204" pitchFamily="18" charset="0"/>
              </a:rPr>
              <a:t>primarne zdravstvene skrbi (PZS)</a:t>
            </a:r>
            <a:r>
              <a:rPr lang="hr-HR" sz="2200" dirty="0">
                <a:latin typeface="Cambria" panose="02040503050406030204" pitchFamily="18" charset="0"/>
              </a:rPr>
              <a:t> u područjima gdje Mreža javne zdravstvene službe </a:t>
            </a:r>
            <a:r>
              <a:rPr lang="hr-HR" sz="2200" dirty="0" smtClean="0">
                <a:latin typeface="Cambria" panose="02040503050406030204" pitchFamily="18" charset="0"/>
              </a:rPr>
              <a:t>definira </a:t>
            </a:r>
            <a:r>
              <a:rPr lang="hr-HR" sz="2200" dirty="0">
                <a:latin typeface="Cambria" panose="02040503050406030204" pitchFamily="18" charset="0"/>
              </a:rPr>
              <a:t>potrebu za ekipama </a:t>
            </a:r>
            <a:r>
              <a:rPr lang="hr-HR" sz="2200" dirty="0" smtClean="0">
                <a:latin typeface="Cambria" panose="02040503050406030204" pitchFamily="18" charset="0"/>
              </a:rPr>
              <a:t>PZS-a, </a:t>
            </a:r>
            <a:r>
              <a:rPr lang="hr-HR" sz="2200" dirty="0">
                <a:latin typeface="Cambria" panose="02040503050406030204" pitchFamily="18" charset="0"/>
              </a:rPr>
              <a:t>ako takve ekipe nisu uspostavljene zbog neadekvatne infrastrukture ili manjka kadra. </a:t>
            </a:r>
            <a:r>
              <a:rPr lang="hr-HR" sz="2200" dirty="0" smtClean="0">
                <a:latin typeface="Cambria" panose="02040503050406030204" pitchFamily="18" charset="0"/>
              </a:rPr>
              <a:t>Potporu </a:t>
            </a:r>
            <a:r>
              <a:rPr lang="hr-HR" sz="2200" dirty="0">
                <a:latin typeface="Cambria" panose="02040503050406030204" pitchFamily="18" charset="0"/>
              </a:rPr>
              <a:t>EFRR-a će moći primati pružatelji PZS-a na područjima koja su, po razvojnom indeksu, socioekonomski deprivirana i na geografski izoliranim područjima, ponajviše otocima.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200" b="1" dirty="0">
                <a:latin typeface="Cambria" panose="02040503050406030204" pitchFamily="18" charset="0"/>
              </a:rPr>
              <a:t>Investicijama EFRR-a će se podržavati </a:t>
            </a:r>
            <a:r>
              <a:rPr lang="hr-HR" sz="2200" b="1" dirty="0" smtClean="0">
                <a:latin typeface="Cambria" panose="02040503050406030204" pitchFamily="18" charset="0"/>
              </a:rPr>
              <a:t>sljedeće: </a:t>
            </a:r>
            <a:endParaRPr lang="hr-HR" sz="2200" b="1" dirty="0" smtClean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Nabava </a:t>
            </a:r>
            <a:r>
              <a:rPr lang="hr-HR" sz="2200" dirty="0">
                <a:latin typeface="Cambria" panose="02040503050406030204" pitchFamily="18" charset="0"/>
              </a:rPr>
              <a:t>medicinske opreme i vozila potrebnih za pružanje </a:t>
            </a:r>
            <a:r>
              <a:rPr lang="hr-HR" sz="2200" dirty="0" smtClean="0">
                <a:latin typeface="Cambria" panose="02040503050406030204" pitchFamily="18" charset="0"/>
              </a:rPr>
              <a:t>PZS-a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Kupnja </a:t>
            </a:r>
            <a:r>
              <a:rPr lang="hr-HR" sz="2200" dirty="0">
                <a:latin typeface="Cambria" panose="02040503050406030204" pitchFamily="18" charset="0"/>
              </a:rPr>
              <a:t>medicinske opreme za pružatelje PZS-a, uključujući uređaje koji mogu smanjiti potrebu za uputnicama i pružiti odgovarajuću njegu bliže domovima </a:t>
            </a:r>
            <a:r>
              <a:rPr lang="hr-HR" sz="2200" dirty="0" smtClean="0">
                <a:latin typeface="Cambria" panose="02040503050406030204" pitchFamily="18" charset="0"/>
              </a:rPr>
              <a:t>pacijenata. </a:t>
            </a:r>
            <a:endParaRPr lang="hr-HR" sz="2200" dirty="0" smtClean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Vozila </a:t>
            </a:r>
            <a:r>
              <a:rPr lang="hr-HR" sz="2200" dirty="0">
                <a:latin typeface="Cambria" panose="02040503050406030204" pitchFamily="18" charset="0"/>
              </a:rPr>
              <a:t>za pružatelje PZS-a koristit će se s ciljem povećanja mobilnosti zdravstvenih ekipa i </a:t>
            </a:r>
            <a:r>
              <a:rPr lang="hr-HR" sz="2200" dirty="0" smtClean="0">
                <a:latin typeface="Cambria" panose="02040503050406030204" pitchFamily="18" charset="0"/>
              </a:rPr>
              <a:t>za povećanje broja </a:t>
            </a:r>
            <a:r>
              <a:rPr lang="hr-HR" sz="2200" dirty="0">
                <a:latin typeface="Cambria" panose="02040503050406030204" pitchFamily="18" charset="0"/>
              </a:rPr>
              <a:t>kućnih </a:t>
            </a:r>
            <a:r>
              <a:rPr lang="hr-HR" sz="2200" dirty="0" smtClean="0">
                <a:latin typeface="Cambria" panose="02040503050406030204" pitchFamily="18" charset="0"/>
              </a:rPr>
              <a:t>posjeta. </a:t>
            </a:r>
            <a:endParaRPr lang="hr-HR" sz="2200" dirty="0" smtClean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Izgradnja </a:t>
            </a:r>
            <a:r>
              <a:rPr lang="hr-HR" sz="2200" dirty="0" smtClean="0">
                <a:latin typeface="Cambria" panose="02040503050406030204" pitchFamily="18" charset="0"/>
              </a:rPr>
              <a:t>i opremanje zajedničkih medicinskih odjela za hitne slučajeve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Potencijalni korisnici: </a:t>
            </a:r>
            <a:r>
              <a:rPr lang="hr-HR" sz="2200" dirty="0" smtClean="0">
                <a:latin typeface="Cambria" panose="02040503050406030204" pitchFamily="18" charset="0"/>
              </a:rPr>
              <a:t>četiri prihvatljive bolnice</a:t>
            </a:r>
            <a:endParaRPr lang="hr-HR" sz="2200" b="1" dirty="0" smtClean="0">
              <a:latin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hr-HR" sz="22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96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8187"/>
          </a:xfrm>
        </p:spPr>
        <p:txBody>
          <a:bodyPr/>
          <a:lstStyle/>
          <a:p>
            <a:r>
              <a:rPr lang="hr-HR" sz="1800" dirty="0">
                <a:solidFill>
                  <a:srgbClr val="2D2D8A"/>
                </a:solidFill>
                <a:latin typeface="Cambria" panose="02040503050406030204" pitchFamily="18" charset="0"/>
              </a:rPr>
              <a:t/>
            </a:r>
            <a:br>
              <a:rPr lang="hr-HR" sz="1800" dirty="0">
                <a:solidFill>
                  <a:srgbClr val="2D2D8A"/>
                </a:solidFill>
                <a:latin typeface="Cambria" panose="02040503050406030204" pitchFamily="18" charset="0"/>
              </a:rPr>
            </a:br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Prioritetna os 8: Socijalno uključivanje i zdravlje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3984" y="1364566"/>
            <a:ext cx="10984992" cy="520692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Investicijski </a:t>
            </a:r>
            <a:r>
              <a:rPr lang="hr-HR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prioritet </a:t>
            </a: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9a – primjeri aktivnosti i potencijalni  korisnici SC 9a3: </a:t>
            </a:r>
          </a:p>
          <a:p>
            <a:pPr marL="0" lvl="0" indent="0">
              <a:buNone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1. DEINSTITUCIONALIZACIJA: tijekom prve faze financirat će se infrastrukturna ulaganja potrebna za </a:t>
            </a:r>
            <a:r>
              <a:rPr lang="hr-HR" sz="2000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deinstitucionalizaciju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 32 institucije uključene u već pripremljeni Operativni plan,</a:t>
            </a:r>
          </a:p>
          <a:p>
            <a:pPr marL="0" lvl="0" indent="0">
              <a:buNone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2. POBOLJŠANA RASPOLOŽIVOST USLUGA U ZAJEDNICI</a:t>
            </a:r>
            <a:endParaRPr lang="hr-HR" sz="20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hr-HR" sz="2000" b="1" dirty="0" smtClean="0">
                <a:latin typeface="Cambria" panose="02040503050406030204" pitchFamily="18" charset="0"/>
              </a:rPr>
              <a:t>Investicijski </a:t>
            </a:r>
            <a:r>
              <a:rPr lang="hr-HR" sz="2000" b="1" dirty="0">
                <a:latin typeface="Cambria" panose="02040503050406030204" pitchFamily="18" charset="0"/>
              </a:rPr>
              <a:t>prioritet </a:t>
            </a:r>
            <a:r>
              <a:rPr lang="hr-HR" sz="2000" b="1" dirty="0" smtClean="0">
                <a:latin typeface="Cambria" panose="02040503050406030204" pitchFamily="18" charset="0"/>
              </a:rPr>
              <a:t>9b:</a:t>
            </a:r>
            <a:endParaRPr lang="hr-HR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hr-HR" sz="2000" b="1" dirty="0" smtClean="0">
                <a:latin typeface="Cambria" panose="02040503050406030204" pitchFamily="18" charset="0"/>
              </a:rPr>
              <a:t>Unutar </a:t>
            </a:r>
            <a:r>
              <a:rPr lang="hr-HR" sz="2000" b="1" dirty="0">
                <a:latin typeface="Cambria" panose="02040503050406030204" pitchFamily="18" charset="0"/>
              </a:rPr>
              <a:t>SC 9b1 </a:t>
            </a:r>
            <a:r>
              <a:rPr lang="hr-HR" sz="2000" dirty="0">
                <a:latin typeface="Cambria" panose="02040503050406030204" pitchFamily="18" charset="0"/>
              </a:rPr>
              <a:t>Održiva fizička, socijalna i gospodarska regeneracija pet depriviranih pilot područja s ciljem smanjenja socijalnih nejednakosti, isključenosti i </a:t>
            </a:r>
            <a:r>
              <a:rPr lang="hr-HR" sz="2000" dirty="0" smtClean="0">
                <a:latin typeface="Cambria" panose="02040503050406030204" pitchFamily="18" charset="0"/>
              </a:rPr>
              <a:t>siromaštva </a:t>
            </a:r>
            <a:r>
              <a:rPr lang="hr-HR" sz="2000" b="1" dirty="0" smtClean="0">
                <a:latin typeface="Cambria" panose="02040503050406030204" pitchFamily="18" charset="0"/>
              </a:rPr>
              <a:t>planirane </a:t>
            </a:r>
            <a:r>
              <a:rPr lang="hr-HR" sz="2000" b="1" dirty="0">
                <a:latin typeface="Cambria" panose="02040503050406030204" pitchFamily="18" charset="0"/>
              </a:rPr>
              <a:t>su dvije vrste aktivnosti: </a:t>
            </a:r>
          </a:p>
          <a:p>
            <a:pPr>
              <a:buAutoNum type="arabicPeriod"/>
            </a:pPr>
            <a:r>
              <a:rPr lang="hr-HR" sz="2000" dirty="0" smtClean="0">
                <a:latin typeface="Cambria" panose="02040503050406030204" pitchFamily="18" charset="0"/>
              </a:rPr>
              <a:t>Pripremne </a:t>
            </a:r>
            <a:r>
              <a:rPr lang="hr-HR" sz="2000" dirty="0">
                <a:latin typeface="Cambria" panose="02040503050406030204" pitchFamily="18" charset="0"/>
              </a:rPr>
              <a:t>aktivnosti kojima se omogućava bolja usmjerenost intervencija, uključivanje ključnih lokalnih dionika u pripremu planova intervencija za 5 pilot područja, povećanje kapaciteta lokalnih i nacionalnih tijela te dionika uključenih u proces, stvaranje jasnog strateškog pristupa za regeneraciju te potpora pripreme planova </a:t>
            </a:r>
            <a:r>
              <a:rPr lang="hr-HR" sz="2000" dirty="0" smtClean="0">
                <a:latin typeface="Cambria" panose="02040503050406030204" pitchFamily="18" charset="0"/>
              </a:rPr>
              <a:t>integracije. </a:t>
            </a:r>
            <a:r>
              <a:rPr lang="hr-HR" sz="2000" b="1" dirty="0" smtClean="0">
                <a:latin typeface="Cambria" panose="02040503050406030204" pitchFamily="18" charset="0"/>
              </a:rPr>
              <a:t>Korisnik</a:t>
            </a:r>
            <a:r>
              <a:rPr lang="hr-HR" sz="2000" dirty="0" smtClean="0">
                <a:latin typeface="Cambria" panose="02040503050406030204" pitchFamily="18" charset="0"/>
              </a:rPr>
              <a:t> </a:t>
            </a:r>
            <a:r>
              <a:rPr lang="hr-HR" sz="2000" dirty="0">
                <a:latin typeface="Cambria" panose="02040503050406030204" pitchFamily="18" charset="0"/>
              </a:rPr>
              <a:t>ove </a:t>
            </a:r>
            <a:r>
              <a:rPr lang="hr-HR" sz="2000" dirty="0" smtClean="0">
                <a:latin typeface="Cambria" panose="02040503050406030204" pitchFamily="18" charset="0"/>
              </a:rPr>
              <a:t>aktivnosti će </a:t>
            </a:r>
            <a:r>
              <a:rPr lang="hr-HR" sz="2000" dirty="0">
                <a:latin typeface="Cambria" panose="02040503050406030204" pitchFamily="18" charset="0"/>
              </a:rPr>
              <a:t>biti MRRFEU;</a:t>
            </a:r>
          </a:p>
          <a:p>
            <a:pPr>
              <a:buAutoNum type="arabicPeriod"/>
            </a:pPr>
            <a:r>
              <a:rPr lang="hr-HR" sz="2000" dirty="0" smtClean="0">
                <a:latin typeface="Cambria" panose="02040503050406030204" pitchFamily="18" charset="0"/>
              </a:rPr>
              <a:t>Ulaganja u pilot područja s ciljem </a:t>
            </a:r>
            <a:r>
              <a:rPr lang="hr-HR" sz="2000" dirty="0" err="1" smtClean="0">
                <a:latin typeface="Cambria" panose="02040503050406030204" pitchFamily="18" charset="0"/>
              </a:rPr>
              <a:t>socio</a:t>
            </a:r>
            <a:r>
              <a:rPr lang="hr-HR" sz="2000" dirty="0" smtClean="0">
                <a:latin typeface="Cambria" panose="02040503050406030204" pitchFamily="18" charset="0"/>
              </a:rPr>
              <a:t>-ekonomske revitalizacije (ulaganja u fizičku infrastrukturu te ulaganja u obrazovne, socijalne i druge programe). </a:t>
            </a:r>
            <a:r>
              <a:rPr lang="hr-HR" sz="2000" b="1" dirty="0" smtClean="0">
                <a:latin typeface="Cambria" panose="02040503050406030204" pitchFamily="18" charset="0"/>
              </a:rPr>
              <a:t>Korisnici: </a:t>
            </a:r>
            <a:r>
              <a:rPr lang="hr-HR" sz="2000" dirty="0" smtClean="0">
                <a:latin typeface="Cambria" panose="02040503050406030204" pitchFamily="18" charset="0"/>
              </a:rPr>
              <a:t>JLS </a:t>
            </a:r>
            <a:r>
              <a:rPr lang="hr-HR" sz="2000" dirty="0" smtClean="0">
                <a:latin typeface="Cambria" panose="02040503050406030204" pitchFamily="18" charset="0"/>
              </a:rPr>
              <a:t>pilot područja, općinske i državne ustanove,  NVO-i </a:t>
            </a:r>
            <a:r>
              <a:rPr lang="hr-HR" sz="2000" dirty="0" err="1" smtClean="0">
                <a:latin typeface="Cambria" panose="02040503050406030204" pitchFamily="18" charset="0"/>
              </a:rPr>
              <a:t>itd</a:t>
            </a:r>
            <a:r>
              <a:rPr lang="hr-HR" sz="2000" dirty="0" smtClean="0">
                <a:latin typeface="Cambria" panose="02040503050406030204" pitchFamily="18" charset="0"/>
              </a:rPr>
              <a:t>. </a:t>
            </a:r>
            <a:endParaRPr lang="hr-H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8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2485" y="73152"/>
            <a:ext cx="8378483" cy="914400"/>
          </a:xfrm>
        </p:spPr>
        <p:txBody>
          <a:bodyPr>
            <a:noAutofit/>
          </a:bodyPr>
          <a:lstStyle/>
          <a:p>
            <a:pPr lvl="0" eaLnBrk="1" hangingPunct="1">
              <a:defRPr/>
            </a:pPr>
            <a:r>
              <a:rPr lang="hr-HR" altLang="zh-CN" sz="2800" b="1" dirty="0" smtClean="0">
                <a:latin typeface="Cambria" pitchFamily="18" charset="0"/>
                <a:cs typeface="Arial"/>
              </a:rPr>
              <a:t>         OP „</a:t>
            </a:r>
            <a:r>
              <a:rPr lang="hr-HR" altLang="zh-CN" sz="2800" b="1" dirty="0">
                <a:latin typeface="Cambria" pitchFamily="18" charset="0"/>
                <a:cs typeface="Arial"/>
              </a:rPr>
              <a:t>Konkurentnost i kohezija“ 2014. - 2020. </a:t>
            </a:r>
            <a:endParaRPr lang="hr-HR" sz="2800" b="1" dirty="0">
              <a:latin typeface="Cambria" panose="020405030504060302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608995"/>
              </p:ext>
            </p:extLst>
          </p:nvPr>
        </p:nvGraphicFramePr>
        <p:xfrm>
          <a:off x="841248" y="841248"/>
          <a:ext cx="10485120" cy="5469190"/>
        </p:xfrm>
        <a:graphic>
          <a:graphicData uri="http://schemas.openxmlformats.org/drawingml/2006/table">
            <a:tbl>
              <a:tblPr firstRow="1" firstCol="1" bandRow="1"/>
              <a:tblGrid>
                <a:gridCol w="6973824"/>
                <a:gridCol w="3511296"/>
              </a:tblGrid>
              <a:tr h="731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Prioritetna os</a:t>
                      </a:r>
                      <a:endParaRPr lang="hr-HR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Financijska </a:t>
                      </a:r>
                      <a:r>
                        <a:rPr lang="hr-HR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 pitchFamily="18" charset="0"/>
                          <a:ea typeface="Times New Roman"/>
                          <a:cs typeface="Times New Roman"/>
                        </a:rPr>
                        <a:t>alokacija (EUR)</a:t>
                      </a:r>
                      <a:endParaRPr lang="hr-HR" sz="2000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</a:tr>
              <a:tr h="599216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Jačanje gospodarstva primjenom istraživanja i inovacija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664.792.165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</a:tr>
              <a:tr h="387701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GB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Korištenje informacijske i komunikacijske </a:t>
                      </a:r>
                      <a:r>
                        <a:rPr lang="en-GB" sz="2000" b="1" kern="1200" dirty="0" err="1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tehnologije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307.952.676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</a:tr>
              <a:tr h="387701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GB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Poslovna konkurentnost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970.000.000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</a:tr>
              <a:tr h="599216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Promicanje energetske učinkovitosti i </a:t>
                      </a:r>
                      <a:r>
                        <a:rPr lang="hr-HR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obnovljivih</a:t>
                      </a:r>
                      <a:r>
                        <a:rPr lang="hr-HR" sz="2000" b="1" kern="1200" baseline="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izvora </a:t>
                      </a: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energije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531.810.805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</a:tr>
              <a:tr h="387131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Klimatske promjene i upravljanje rizicima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245.396.147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</a:tr>
              <a:tr h="387701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Zaštita okoliša i održivost resursa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1.987.360.608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</a:tr>
              <a:tr h="387701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Povezanost i mobilnost  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1.310.205.755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</a:tr>
              <a:tr h="387701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Socijalno uključivanje i zdravlje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356.500.000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</a:tr>
              <a:tr h="387701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Obrazovanje, vještine i cjeloživotno učenje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270.914.791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</a:tr>
              <a:tr h="306739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Tehnička pomoć  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236.112.612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</a:tr>
              <a:tr h="30673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Ukupno</a:t>
                      </a:r>
                      <a:endParaRPr lang="hr-HR" sz="1800" b="1" kern="1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6.881.045.559</a:t>
                      </a:r>
                    </a:p>
                  </a:txBody>
                  <a:tcPr marL="55286" marR="55286" marT="767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35264" y="19552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 altLang="sr-Latn-R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60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042"/>
            <a:ext cx="10515600" cy="1325563"/>
          </a:xfrm>
        </p:spPr>
        <p:txBody>
          <a:bodyPr/>
          <a:lstStyle/>
          <a:p>
            <a:r>
              <a:rPr lang="hr-HR" sz="2800" b="1" dirty="0" smtClean="0">
                <a:latin typeface="Cambria" panose="02040503050406030204" pitchFamily="18" charset="0"/>
              </a:rPr>
              <a:t>Prioritetna </a:t>
            </a:r>
            <a:r>
              <a:rPr lang="hr-HR" sz="2800" b="1" dirty="0">
                <a:latin typeface="Cambria" panose="02040503050406030204" pitchFamily="18" charset="0"/>
              </a:rPr>
              <a:t>os 9: Obrazovanje, vještine i cjeloživotno učenje</a:t>
            </a:r>
            <a:endParaRPr lang="hr-HR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093964"/>
              </p:ext>
            </p:extLst>
          </p:nvPr>
        </p:nvGraphicFramePr>
        <p:xfrm>
          <a:off x="463294" y="1158241"/>
          <a:ext cx="11472673" cy="5230368"/>
        </p:xfrm>
        <a:graphic>
          <a:graphicData uri="http://schemas.openxmlformats.org/drawingml/2006/table">
            <a:tbl>
              <a:tblPr/>
              <a:tblGrid>
                <a:gridCol w="2852930"/>
                <a:gridCol w="5242560"/>
                <a:gridCol w="1743456"/>
                <a:gridCol w="1633727"/>
              </a:tblGrid>
              <a:tr h="50972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Arial"/>
                        </a:rPr>
                        <a:t>Prioritet ulaganja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91" marR="43291" marT="78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D6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Arial"/>
                        </a:rPr>
                        <a:t>Specifi</a:t>
                      </a: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č</a:t>
                      </a: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Arial"/>
                        </a:rPr>
                        <a:t>ni cilj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91" marR="43291" marT="78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D6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Arial"/>
                        </a:rPr>
                        <a:t>EFRR sredstva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91" marR="43291" marT="78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D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68507">
                <a:tc rowSpan="2"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0" kern="1200" dirty="0">
                          <a:solidFill>
                            <a:schemeClr val="bg1"/>
                          </a:solidFill>
                          <a:effectLst/>
                          <a:latin typeface="Cambria"/>
                          <a:ea typeface="MS PGothic"/>
                          <a:cs typeface="Arial"/>
                        </a:rPr>
                        <a:t>Investicijski prioritet </a:t>
                      </a:r>
                      <a:r>
                        <a:rPr lang="hr-HR" sz="1800" b="0" kern="1200" dirty="0" smtClean="0">
                          <a:solidFill>
                            <a:schemeClr val="bg1"/>
                          </a:solidFill>
                          <a:effectLst/>
                          <a:latin typeface="Cambria"/>
                          <a:ea typeface="MS PGothic"/>
                          <a:cs typeface="Arial"/>
                        </a:rPr>
                        <a:t>10a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  <a:latin typeface="Cambria"/>
                          <a:ea typeface="Calibri"/>
                          <a:cs typeface="Arial"/>
                        </a:rPr>
                        <a:t>Ulaganje u obrazovanje, vještine i </a:t>
                      </a:r>
                      <a:r>
                        <a:rPr lang="hr-HR" sz="1800" dirty="0" err="1">
                          <a:solidFill>
                            <a:schemeClr val="bg1"/>
                          </a:solidFill>
                          <a:effectLst/>
                          <a:latin typeface="Cambria"/>
                          <a:ea typeface="Calibri"/>
                          <a:cs typeface="Arial"/>
                        </a:rPr>
                        <a:t>cjeloživotno</a:t>
                      </a: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  <a:latin typeface="Cambria"/>
                          <a:ea typeface="Calibri"/>
                          <a:cs typeface="Arial"/>
                        </a:rPr>
                        <a:t> učenje kroz razvoj infrastrukture za obrazovanje i osposobljavanje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91" marR="43291" marT="78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D65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MS PGothic"/>
                          <a:cs typeface="Arial"/>
                        </a:rPr>
                        <a:t>Specifi</a:t>
                      </a:r>
                      <a:r>
                        <a:rPr lang="vi-VN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MS PGothic"/>
                          <a:cs typeface="Times New Roman"/>
                        </a:rPr>
                        <a:t>č</a:t>
                      </a:r>
                      <a:r>
                        <a:rPr lang="vi-VN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MS PGothic"/>
                          <a:cs typeface="Arial"/>
                        </a:rPr>
                        <a:t>ni cilj 1</a:t>
                      </a: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MS PGothic"/>
                          <a:cs typeface="Arial"/>
                        </a:rPr>
                        <a:t>0</a:t>
                      </a:r>
                      <a:r>
                        <a:rPr lang="vi-VN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MS PGothic"/>
                          <a:cs typeface="Arial"/>
                        </a:rPr>
                        <a:t>a1</a:t>
                      </a:r>
                      <a:endParaRPr lang="hr-HR" sz="1800" b="1" kern="120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PGothic"/>
                        <a:cs typeface="Arial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Razvoj </a:t>
                      </a: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digitalno zrelih škola  koje su spremne za korištenje potencijala informacijsko komunikacijske tehnologije u obrazovanju i razvoju vještina za 21. stoljeće, neophodnih na tržištu rada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3291" marR="43291" marT="78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SimSun"/>
                          <a:cs typeface="Times New Roman"/>
                        </a:rPr>
                        <a:t>102.914.791€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91" marR="43291" marT="78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207.914.791€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91" marR="43291" marT="78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5213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/>
                          <a:cs typeface="Times New Roman"/>
                        </a:rPr>
                        <a:t>Specifični cilj </a:t>
                      </a:r>
                      <a:r>
                        <a:rPr lang="hr-HR" sz="1800" b="1" kern="120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SimSun"/>
                          <a:cs typeface="Times New Roman"/>
                        </a:rPr>
                        <a:t>10a2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Modernizacija </a:t>
                      </a: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i unapređenje infrastrukture studentskog smještaja u visokom obrazovanju s ciljem poboljšanja pristupa visokom obrazovanju te završetak studija za studente s lošim </a:t>
                      </a:r>
                      <a:r>
                        <a:rPr lang="hr-HR" sz="1800" b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socio</a:t>
                      </a: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/>
                        </a:rPr>
                        <a:t>-ekonomskim  statusom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3291" marR="43291" marT="78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SimSun"/>
                          <a:cs typeface="Times New Roman"/>
                        </a:rPr>
                        <a:t>105.000.000  €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91" marR="43291" marT="78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E3015-09F8-4AF1-9F83-5FECA92A0D3D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84464" y="1855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 altLang="sr-Latn-R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15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3531"/>
          </a:xfrm>
        </p:spPr>
        <p:txBody>
          <a:bodyPr/>
          <a:lstStyle/>
          <a:p>
            <a:r>
              <a:rPr lang="hr-HR" sz="28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Prioritetna </a:t>
            </a:r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os 9: Obrazovanje, vještine i cjeloživotno učenje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50498"/>
            <a:ext cx="10515600" cy="4757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b="1" dirty="0">
                <a:latin typeface="Cambria" panose="02040503050406030204" pitchFamily="18" charset="0"/>
              </a:rPr>
              <a:t>Investicijski prioritet </a:t>
            </a:r>
            <a:r>
              <a:rPr lang="hr-HR" sz="2200" b="1" dirty="0" smtClean="0">
                <a:latin typeface="Cambria" panose="02040503050406030204" pitchFamily="18" charset="0"/>
              </a:rPr>
              <a:t>10a: </a:t>
            </a:r>
            <a:r>
              <a:rPr lang="hr-HR" sz="2200" dirty="0" smtClean="0">
                <a:latin typeface="Cambria" panose="02040503050406030204" pitchFamily="18" charset="0"/>
              </a:rPr>
              <a:t>Ulaganje u obrazovanje, vještine i cjeloživotno učenje kroz razvoj infrastrukture za obrazovanje i osposobljavanje </a:t>
            </a:r>
            <a:endParaRPr lang="hr-HR" sz="2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Primjeri </a:t>
            </a:r>
            <a:r>
              <a:rPr lang="hr-HR" sz="2200" b="1" dirty="0">
                <a:latin typeface="Cambria" panose="02040503050406030204" pitchFamily="18" charset="0"/>
              </a:rPr>
              <a:t>aktivnosti za SC 10a1</a:t>
            </a:r>
            <a:r>
              <a:rPr lang="hr-HR" sz="2200" dirty="0">
                <a:latin typeface="Cambria" panose="02040503050406030204" pitchFamily="18" charset="0"/>
              </a:rPr>
              <a:t>: </a:t>
            </a:r>
            <a:endParaRPr lang="hr-HR" sz="2200" dirty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Nabava </a:t>
            </a:r>
            <a:r>
              <a:rPr lang="hr-HR" sz="2200" dirty="0" smtClean="0">
                <a:latin typeface="Cambria" panose="02040503050406030204" pitchFamily="18" charset="0"/>
              </a:rPr>
              <a:t>IKT </a:t>
            </a:r>
            <a:r>
              <a:rPr lang="hr-HR" sz="2200" dirty="0">
                <a:latin typeface="Cambria" panose="02040503050406030204" pitchFamily="18" charset="0"/>
              </a:rPr>
              <a:t>opreme za osnovne i srednje škole  </a:t>
            </a:r>
            <a:endParaRPr lang="hr-HR" sz="2200" dirty="0" smtClean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Opremanje </a:t>
            </a:r>
            <a:r>
              <a:rPr lang="hr-HR" sz="2200" dirty="0">
                <a:latin typeface="Cambria" panose="02040503050406030204" pitchFamily="18" charset="0"/>
              </a:rPr>
              <a:t>osnovnih i srednjih škola prikladnim LAN-ovima; </a:t>
            </a:r>
            <a:endParaRPr lang="hr-HR" sz="2200" dirty="0" smtClean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Raspoređeni </a:t>
            </a:r>
            <a:r>
              <a:rPr lang="hr-HR" sz="2200" dirty="0">
                <a:latin typeface="Cambria" panose="02040503050406030204" pitchFamily="18" charset="0"/>
              </a:rPr>
              <a:t>centri podataka spremni za apsorbiranje povećane potražnje za e-uslugama i e-sadržajem u obrazovnom oblaku; </a:t>
            </a:r>
            <a:endParaRPr lang="hr-HR" sz="2200" dirty="0" smtClean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Potencijalni </a:t>
            </a:r>
            <a:r>
              <a:rPr lang="hr-HR" sz="2200" b="1" dirty="0">
                <a:latin typeface="Cambria" panose="02040503050406030204" pitchFamily="18" charset="0"/>
              </a:rPr>
              <a:t>korisnici</a:t>
            </a:r>
            <a:r>
              <a:rPr lang="hr-HR" sz="2200" dirty="0">
                <a:latin typeface="Cambria" panose="02040503050406030204" pitchFamily="18" charset="0"/>
              </a:rPr>
              <a:t>: </a:t>
            </a:r>
            <a:r>
              <a:rPr lang="hr-HR" sz="2200" dirty="0" smtClean="0">
                <a:latin typeface="Cambria" panose="02040503050406030204" pitchFamily="18" charset="0"/>
              </a:rPr>
              <a:t>CARNET, </a:t>
            </a:r>
            <a:r>
              <a:rPr lang="hr-HR" sz="2200" dirty="0">
                <a:latin typeface="Cambria" panose="02040503050406030204" pitchFamily="18" charset="0"/>
              </a:rPr>
              <a:t>osnovne i srednje škole</a:t>
            </a:r>
            <a:r>
              <a:rPr lang="hr-HR" sz="2200" dirty="0" smtClean="0">
                <a:latin typeface="Cambria" panose="020405030504060302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hr-HR" sz="2200" dirty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Primjeri </a:t>
            </a:r>
            <a:r>
              <a:rPr lang="hr-HR" sz="2200" b="1" dirty="0">
                <a:latin typeface="Cambria" panose="02040503050406030204" pitchFamily="18" charset="0"/>
              </a:rPr>
              <a:t>aktivnosti za SC 10a2: </a:t>
            </a:r>
            <a:endParaRPr lang="hr-HR" sz="2200" b="1" dirty="0" smtClean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hr-HR" sz="2200" dirty="0" smtClean="0">
                <a:latin typeface="Cambria" panose="02040503050406030204" pitchFamily="18" charset="0"/>
              </a:rPr>
              <a:t>Rekonstrukcija </a:t>
            </a:r>
            <a:r>
              <a:rPr lang="hr-HR" sz="2200" dirty="0" smtClean="0">
                <a:latin typeface="Cambria" panose="02040503050406030204" pitchFamily="18" charset="0"/>
              </a:rPr>
              <a:t>studentskih domova i gradnja novih s ciljem osiguravanja smještaja za studente u nepovoljnom položaju. </a:t>
            </a:r>
            <a:endParaRPr lang="hr-HR" sz="2200" dirty="0" smtClean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200" b="1" dirty="0" smtClean="0">
                <a:latin typeface="Cambria" panose="02040503050406030204" pitchFamily="18" charset="0"/>
              </a:rPr>
              <a:t>Potencijalni </a:t>
            </a:r>
            <a:r>
              <a:rPr lang="hr-HR" sz="2200" b="1" dirty="0">
                <a:latin typeface="Cambria" panose="02040503050406030204" pitchFamily="18" charset="0"/>
              </a:rPr>
              <a:t>korisnici</a:t>
            </a:r>
            <a:r>
              <a:rPr lang="hr-HR" sz="2200" dirty="0">
                <a:latin typeface="Cambria" panose="02040503050406030204" pitchFamily="18" charset="0"/>
              </a:rPr>
              <a:t>: </a:t>
            </a:r>
            <a:r>
              <a:rPr lang="hr-HR" sz="2200" dirty="0" smtClean="0">
                <a:latin typeface="Cambria" panose="02040503050406030204" pitchFamily="18" charset="0"/>
              </a:rPr>
              <a:t>studentski centri, visoko-obrazovne institucije;</a:t>
            </a:r>
            <a:endParaRPr lang="hr-HR" sz="2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hr-HR" sz="2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hr-HR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2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995"/>
          </a:xfrm>
        </p:spPr>
        <p:txBody>
          <a:bodyPr/>
          <a:lstStyle/>
          <a:p>
            <a:r>
              <a:rPr lang="hr-HR" sz="28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   Prioritetna </a:t>
            </a:r>
            <a:r>
              <a:rPr lang="hr-HR" sz="2800" b="1" dirty="0">
                <a:solidFill>
                  <a:prstClr val="black"/>
                </a:solidFill>
                <a:latin typeface="Cambria" panose="02040503050406030204" pitchFamily="18" charset="0"/>
              </a:rPr>
              <a:t>os 10: Tehnička pomoć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037574"/>
              </p:ext>
            </p:extLst>
          </p:nvPr>
        </p:nvGraphicFramePr>
        <p:xfrm>
          <a:off x="743713" y="1097280"/>
          <a:ext cx="10424158" cy="4888800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3182111"/>
                <a:gridCol w="4528359"/>
                <a:gridCol w="2713688"/>
              </a:tblGrid>
              <a:tr h="536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mbria" panose="02040503050406030204" pitchFamily="18" charset="0"/>
                        </a:rPr>
                        <a:t>Prioritet ulaganja</a:t>
                      </a:r>
                      <a:endParaRPr lang="hr-HR" sz="20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531" marR="42531" marT="7472" marB="0" anchor="ctr"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mbria" panose="02040503050406030204" pitchFamily="18" charset="0"/>
                        </a:rPr>
                        <a:t>Specifični cilj</a:t>
                      </a:r>
                      <a:endParaRPr lang="hr-HR" sz="20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531" marR="42531" marT="7472" marB="0" anchor="ctr"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mbria" panose="02040503050406030204" pitchFamily="18" charset="0"/>
                        </a:rPr>
                        <a:t>EFRR sredstva</a:t>
                      </a:r>
                      <a:endParaRPr lang="hr-HR" sz="200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531" marR="42531" marT="7472" marB="0" anchor="ctr">
                    <a:solidFill>
                      <a:srgbClr val="17365D"/>
                    </a:solidFill>
                  </a:tcPr>
                </a:tc>
              </a:tr>
              <a:tr h="135331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 smtClean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endParaRPr lang="hr-H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28" marR="47128" marT="7472" marB="0" anchor="ctr"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mbria" panose="02040503050406030204" pitchFamily="18" charset="0"/>
                        </a:rPr>
                        <a:t>Specifični cilj </a:t>
                      </a:r>
                      <a:r>
                        <a:rPr lang="hr-HR" sz="2000" b="1" dirty="0" smtClean="0">
                          <a:effectLst/>
                          <a:latin typeface="Cambria" panose="02040503050406030204" pitchFamily="18" charset="0"/>
                        </a:rPr>
                        <a:t>TA1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  <a:latin typeface="Cambria" panose="02040503050406030204" pitchFamily="18" charset="0"/>
                        </a:rPr>
                        <a:t>Osiguranje adekvatnih i učinkovitih ljudskih kapaciteta za provedbu OP-a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7128" marR="47128" marT="747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  <a:latin typeface="Cambria" panose="02040503050406030204" pitchFamily="18" charset="0"/>
                        </a:rPr>
                        <a:t>236.112.612 €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7128" marR="47128" marT="747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20700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28" marR="47128" marT="7472" marB="0" anchor="ctr"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b="1" dirty="0" smtClean="0">
                          <a:effectLst/>
                          <a:latin typeface="Cambria" panose="02040503050406030204" pitchFamily="18" charset="0"/>
                        </a:rPr>
                        <a:t>Specifični cilj TA2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  <a:latin typeface="Cambria" panose="02040503050406030204" pitchFamily="18" charset="0"/>
                        </a:rPr>
                        <a:t>Potpora učinkovitoj implementaciji, nadzoru i evaluaciji programa</a:t>
                      </a:r>
                    </a:p>
                  </a:txBody>
                  <a:tcPr marL="47128" marR="47128" marT="747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7128" marR="47128" marT="7472" marB="0" anchor="ctr">
                    <a:lnR>
                      <a:noFill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79203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28" marR="47128" marT="7472" marB="0" anchor="ctr"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mbria" panose="02040503050406030204" pitchFamily="18" charset="0"/>
                        </a:rPr>
                        <a:t>Specifični cilj </a:t>
                      </a:r>
                      <a:r>
                        <a:rPr lang="hr-HR" sz="2000" b="1" dirty="0" smtClean="0">
                          <a:effectLst/>
                          <a:latin typeface="Cambria" panose="02040503050406030204" pitchFamily="18" charset="0"/>
                        </a:rPr>
                        <a:t>TA3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  <a:latin typeface="Cambria" panose="02040503050406030204" pitchFamily="18" charset="0"/>
                        </a:rPr>
                        <a:t>Potpora informiranju javnosti i izgradnja kapaciteta (potencijalnih)korisnika  za pripremu i provedbu projekata</a:t>
                      </a:r>
                    </a:p>
                  </a:txBody>
                  <a:tcPr marL="47128" marR="47128" marT="7472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7128" marR="47128" marT="7472" marB="0" anchor="ctr">
                    <a:lnR>
                      <a:noFill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3583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75" y="725424"/>
            <a:ext cx="7772400" cy="4675632"/>
          </a:xfrm>
        </p:spPr>
        <p:txBody>
          <a:bodyPr anchor="ctr"/>
          <a:lstStyle/>
          <a:p>
            <a:pPr marL="0" indent="0">
              <a:buNone/>
            </a:pPr>
            <a:endParaRPr lang="hr-H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hr-HR" b="1" dirty="0" smtClean="0">
                <a:latin typeface="Cambria" panose="02040503050406030204" pitchFamily="18" charset="0"/>
              </a:rPr>
              <a:t>Zahvaljujemo na pažnji!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r-HR" sz="2000" b="1" dirty="0" smtClean="0">
                <a:latin typeface="Cambria" panose="02040503050406030204" pitchFamily="18" charset="0"/>
              </a:rPr>
              <a:t>Za dodatne informacije ljubazno molimo obratite se na: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r-HR" sz="2000" b="1" dirty="0" smtClean="0">
                <a:latin typeface="Cambria" panose="02040503050406030204" pitchFamily="18" charset="0"/>
                <a:hlinkClick r:id="rId2"/>
              </a:rPr>
              <a:t>www.mrrfeu.hr</a:t>
            </a:r>
            <a:endParaRPr lang="hr-HR" sz="2000" b="1" dirty="0"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r-HR" sz="2000" b="1" dirty="0" smtClean="0">
                <a:latin typeface="Cambria" panose="02040503050406030204" pitchFamily="18" charset="0"/>
                <a:hlinkClick r:id="rId3"/>
              </a:rPr>
              <a:t>www.strukturnifondovi.hr</a:t>
            </a:r>
            <a:endParaRPr lang="hr-HR" sz="2000" b="1" dirty="0" smtClean="0">
              <a:latin typeface="Cambria" panose="020405030504060302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r-HR" sz="2400" b="1" dirty="0">
                <a:hlinkClick r:id="rId4"/>
              </a:rPr>
              <a:t>fondovi@</a:t>
            </a:r>
            <a:r>
              <a:rPr lang="hr-HR" sz="2400" b="1" dirty="0" err="1">
                <a:hlinkClick r:id="rId4"/>
              </a:rPr>
              <a:t>mrrfeu.hr</a:t>
            </a:r>
            <a:endParaRPr lang="hr-HR" sz="24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hr-HR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hr-HR" sz="18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9E3015-09F8-4AF1-9F83-5FECA92A0D3D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1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b="1" dirty="0">
                <a:latin typeface="Cambria" panose="02040503050406030204" pitchFamily="18" charset="0"/>
                <a:ea typeface="Calibri"/>
                <a:cs typeface="Times New Roman"/>
              </a:rPr>
              <a:t>Prioritetna os 2: Korištenje informacijske i komunikacijske tehnologije </a:t>
            </a:r>
            <a:endParaRPr lang="hr-HR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89911"/>
              </p:ext>
            </p:extLst>
          </p:nvPr>
        </p:nvGraphicFramePr>
        <p:xfrm>
          <a:off x="767159" y="1600200"/>
          <a:ext cx="10832122" cy="4501828"/>
        </p:xfrm>
        <a:graphic>
          <a:graphicData uri="http://schemas.openxmlformats.org/drawingml/2006/table">
            <a:tbl>
              <a:tblPr firstRow="1" firstCol="1" bandRow="1"/>
              <a:tblGrid>
                <a:gridCol w="3942635"/>
                <a:gridCol w="3907470"/>
                <a:gridCol w="2982017"/>
              </a:tblGrid>
              <a:tr h="104273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Prioritet ulaganja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3093" marR="43093" marT="73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Specifični cilj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3093" marR="43093" marT="73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EFRR sredstva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3093" marR="43093" marT="73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</a:tr>
              <a:tr h="3459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000" b="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Investicijski prioritet 2a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000" b="1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Daljnji</a:t>
                      </a:r>
                      <a:r>
                        <a:rPr lang="hr-HR" sz="2000" b="1" baseline="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razvoj širokopojasnog pristupa i iskorak prema mrežama velikih brzina </a:t>
                      </a:r>
                      <a:r>
                        <a:rPr lang="hr-HR" sz="2000" b="1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i podrška prihvaćanju novih tehnologija i mreža za digitalno gospodarstvo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7629" marR="47629" marT="73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Specifični cilj</a:t>
                      </a: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  2a1</a:t>
                      </a:r>
                      <a:endParaRPr lang="hr-HR" sz="2000" b="1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Razvoj širokopojasne infrastrukture mreža sljedeće generacije </a:t>
                      </a:r>
                      <a:r>
                        <a:rPr lang="hr-HR" sz="2000" b="1" baseline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 (NGN) </a:t>
                      </a: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za maksimalno povećanje društvenih i gospodarskih koristi</a:t>
                      </a:r>
                      <a:endParaRPr lang="hr-HR" sz="2000" b="1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7629" marR="47629" marT="73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20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209.370.040 </a:t>
                      </a:r>
                      <a:r>
                        <a:rPr kumimoji="0" lang="hr-HR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SimSun"/>
                          <a:cs typeface="Times New Roman"/>
                        </a:rPr>
                        <a:t>€</a:t>
                      </a:r>
                      <a:endParaRPr lang="hr-HR" sz="20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47629" marR="47629" marT="737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38401" y="1972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 altLang="sr-Latn-R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7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549"/>
            <a:ext cx="10515600" cy="1024763"/>
          </a:xfrm>
        </p:spPr>
        <p:txBody>
          <a:bodyPr>
            <a:normAutofit fontScale="90000"/>
          </a:bodyPr>
          <a:lstStyle/>
          <a:p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Times New Roman"/>
              </a:rPr>
              <a:t/>
            </a:r>
            <a:b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Times New Roman"/>
              </a:rPr>
            </a:br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Times New Roman"/>
              </a:rPr>
              <a:t/>
            </a:r>
            <a:b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Times New Roman"/>
              </a:rPr>
            </a:br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  <a:ea typeface="Calibri"/>
                <a:cs typeface="Times New Roman"/>
              </a:rPr>
              <a:t>Prioritetna os 2: Korištenje informacijske i komunikacijske tehnologije </a:t>
            </a:r>
            <a:r>
              <a:rPr lang="hr-HR" sz="1800" dirty="0">
                <a:solidFill>
                  <a:srgbClr val="2D2D8A"/>
                </a:solidFill>
                <a:latin typeface="Cambria" panose="02040503050406030204" pitchFamily="18" charset="0"/>
                <a:ea typeface="Calibri"/>
                <a:cs typeface="Times New Roman"/>
              </a:rPr>
              <a:t/>
            </a:r>
            <a:br>
              <a:rPr lang="hr-HR" sz="1800" dirty="0">
                <a:solidFill>
                  <a:srgbClr val="2D2D8A"/>
                </a:solidFill>
                <a:latin typeface="Cambria" panose="02040503050406030204" pitchFamily="18" charset="0"/>
                <a:ea typeface="Calibri"/>
                <a:cs typeface="Times New Roman"/>
              </a:rPr>
            </a:b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81784"/>
            <a:ext cx="10515600" cy="4772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>
                <a:latin typeface="Cambria" panose="02040503050406030204" pitchFamily="18" charset="0"/>
              </a:rPr>
              <a:t>Investicijski prioritet </a:t>
            </a:r>
            <a:r>
              <a:rPr lang="hr-HR" sz="2400" b="1" dirty="0" smtClean="0">
                <a:latin typeface="Cambria" panose="02040503050406030204" pitchFamily="18" charset="0"/>
              </a:rPr>
              <a:t>2a</a:t>
            </a:r>
          </a:p>
          <a:p>
            <a:pPr marL="0" indent="0">
              <a:buNone/>
            </a:pPr>
            <a:r>
              <a:rPr lang="hr-HR" sz="2400" b="1" dirty="0" smtClean="0">
                <a:latin typeface="Cambria" panose="02040503050406030204" pitchFamily="18" charset="0"/>
              </a:rPr>
              <a:t>Aktivnosti </a:t>
            </a:r>
            <a:r>
              <a:rPr lang="hr-HR" sz="2400" b="1" dirty="0">
                <a:latin typeface="Cambria" panose="02040503050406030204" pitchFamily="18" charset="0"/>
              </a:rPr>
              <a:t>koje će biti podržane:</a:t>
            </a:r>
          </a:p>
          <a:p>
            <a:r>
              <a:rPr lang="hr-HR" sz="2400" dirty="0" smtClean="0">
                <a:latin typeface="Cambria" panose="02040503050406030204" pitchFamily="18" charset="0"/>
              </a:rPr>
              <a:t>Razvoj </a:t>
            </a:r>
            <a:r>
              <a:rPr lang="hr-HR" sz="2400" dirty="0" err="1" smtClean="0">
                <a:latin typeface="Cambria" panose="02040503050406030204" pitchFamily="18" charset="0"/>
              </a:rPr>
              <a:t>agregacijskih</a:t>
            </a:r>
            <a:r>
              <a:rPr lang="hr-HR" sz="2400" dirty="0" smtClean="0">
                <a:latin typeface="Cambria" panose="02040503050406030204" pitchFamily="18" charset="0"/>
              </a:rPr>
              <a:t> mreža sljedeće </a:t>
            </a:r>
            <a:r>
              <a:rPr lang="hr-HR" sz="2400" dirty="0">
                <a:latin typeface="Cambria" panose="02040503050406030204" pitchFamily="18" charset="0"/>
              </a:rPr>
              <a:t>generacije </a:t>
            </a:r>
            <a:r>
              <a:rPr lang="hr-HR" sz="2400" dirty="0" smtClean="0">
                <a:latin typeface="Cambria" panose="02040503050406030204" pitchFamily="18" charset="0"/>
              </a:rPr>
              <a:t>i </a:t>
            </a:r>
            <a:r>
              <a:rPr lang="hr-HR" sz="2400" dirty="0">
                <a:latin typeface="Cambria" panose="02040503050406030204" pitchFamily="18" charset="0"/>
              </a:rPr>
              <a:t>spajanje javnih ustanova na </a:t>
            </a:r>
            <a:r>
              <a:rPr lang="hr-HR" sz="2400" dirty="0" smtClean="0">
                <a:latin typeface="Cambria" panose="02040503050406030204" pitchFamily="18" charset="0"/>
              </a:rPr>
              <a:t>mreže sljedeće generacije, </a:t>
            </a:r>
            <a:r>
              <a:rPr lang="hr-HR" sz="2400" dirty="0">
                <a:latin typeface="Cambria" panose="02040503050406030204" pitchFamily="18" charset="0"/>
              </a:rPr>
              <a:t>u </a:t>
            </a:r>
            <a:r>
              <a:rPr lang="hr-HR" sz="2400" dirty="0" smtClean="0">
                <a:latin typeface="Cambria" panose="02040503050406030204" pitchFamily="18" charset="0"/>
              </a:rPr>
              <a:t>NGN bijelim </a:t>
            </a:r>
            <a:r>
              <a:rPr lang="hr-HR" sz="2400" dirty="0">
                <a:latin typeface="Cambria" panose="02040503050406030204" pitchFamily="18" charset="0"/>
              </a:rPr>
              <a:t>i sivim područjima</a:t>
            </a:r>
          </a:p>
          <a:p>
            <a:r>
              <a:rPr lang="hr-HR" sz="2400" dirty="0" smtClean="0">
                <a:latin typeface="Cambria" panose="02040503050406030204" pitchFamily="18" charset="0"/>
              </a:rPr>
              <a:t>Razvoj pristupnih mreža sljedeće </a:t>
            </a:r>
            <a:r>
              <a:rPr lang="hr-HR" sz="2400" dirty="0">
                <a:latin typeface="Cambria" panose="02040503050406030204" pitchFamily="18" charset="0"/>
              </a:rPr>
              <a:t>generacije </a:t>
            </a:r>
            <a:r>
              <a:rPr lang="hr-HR" sz="2400" dirty="0" smtClean="0">
                <a:latin typeface="Cambria" panose="02040503050406030204" pitchFamily="18" charset="0"/>
              </a:rPr>
              <a:t>(NGA) u </a:t>
            </a:r>
            <a:r>
              <a:rPr lang="hr-HR" sz="2400" dirty="0">
                <a:latin typeface="Cambria" panose="02040503050406030204" pitchFamily="18" charset="0"/>
              </a:rPr>
              <a:t>bijelim </a:t>
            </a:r>
            <a:r>
              <a:rPr lang="hr-HR" sz="2400" dirty="0" smtClean="0">
                <a:latin typeface="Cambria" panose="02040503050406030204" pitchFamily="18" charset="0"/>
              </a:rPr>
              <a:t>područjima pristupnih mreža sljedeće generacije</a:t>
            </a:r>
          </a:p>
          <a:p>
            <a:pPr marL="0" indent="0">
              <a:buNone/>
            </a:pPr>
            <a:r>
              <a:rPr lang="hr-HR" sz="2400" b="1" dirty="0" smtClean="0">
                <a:latin typeface="Cambria" panose="02040503050406030204" pitchFamily="18" charset="0"/>
              </a:rPr>
              <a:t>Glavni </a:t>
            </a:r>
            <a:r>
              <a:rPr lang="hr-HR" sz="2400" b="1" dirty="0">
                <a:latin typeface="Cambria" panose="02040503050406030204" pitchFamily="18" charset="0"/>
              </a:rPr>
              <a:t>korisnici:</a:t>
            </a:r>
          </a:p>
          <a:p>
            <a:r>
              <a:rPr lang="hr-HR" sz="2400" dirty="0" smtClean="0">
                <a:latin typeface="Cambria" panose="02040503050406030204" pitchFamily="18" charset="0"/>
              </a:rPr>
              <a:t>Tijela </a:t>
            </a:r>
            <a:r>
              <a:rPr lang="hr-HR" sz="2400" dirty="0">
                <a:latin typeface="Cambria" panose="02040503050406030204" pitchFamily="18" charset="0"/>
              </a:rPr>
              <a:t>lokalne i regionalne samouprave (općine, gradovi i županije) iz bijelih </a:t>
            </a:r>
            <a:r>
              <a:rPr lang="hr-HR" sz="2400" dirty="0" smtClean="0">
                <a:latin typeface="Cambria" panose="02040503050406030204" pitchFamily="18" charset="0"/>
              </a:rPr>
              <a:t>područja</a:t>
            </a:r>
            <a:r>
              <a:rPr lang="hr-HR" sz="2400" dirty="0">
                <a:latin typeface="Cambria" panose="02040503050406030204" pitchFamily="18" charset="0"/>
              </a:rPr>
              <a:t>, dok će građani i poduzeća predstavljati ciljne skupine. Među navedenim ciljnim skupinama prioritet će imati poslovne </a:t>
            </a:r>
            <a:r>
              <a:rPr lang="hr-HR" sz="2400" dirty="0" smtClean="0">
                <a:latin typeface="Cambria" panose="02040503050406030204" pitchFamily="18" charset="0"/>
              </a:rPr>
              <a:t>zone, poduzetničke poslovne institucije i poduzeća</a:t>
            </a:r>
            <a:endParaRPr lang="hr-HR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</p:spPr>
        <p:txBody>
          <a:bodyPr/>
          <a:lstStyle/>
          <a:p>
            <a:r>
              <a:rPr lang="hr-HR" sz="28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Prioritetna </a:t>
            </a:r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os 4: Promicanje energetske učinkovitosti i obnovljivih izvora energije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696107"/>
              </p:ext>
            </p:extLst>
          </p:nvPr>
        </p:nvGraphicFramePr>
        <p:xfrm>
          <a:off x="597409" y="1435608"/>
          <a:ext cx="11131294" cy="5190585"/>
        </p:xfrm>
        <a:graphic>
          <a:graphicData uri="http://schemas.openxmlformats.org/drawingml/2006/table">
            <a:tbl>
              <a:tblPr firstRow="1" firstCol="1" bandRow="1"/>
              <a:tblGrid>
                <a:gridCol w="3758924"/>
                <a:gridCol w="3544083"/>
                <a:gridCol w="1865376"/>
                <a:gridCol w="1962911"/>
              </a:tblGrid>
              <a:tr h="622193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Prioritet </a:t>
                      </a:r>
                      <a:r>
                        <a:rPr lang="hr-HR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ulaganja</a:t>
                      </a:r>
                      <a:endParaRPr lang="hr-HR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33998" marR="33998" marT="58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Specifični cilj</a:t>
                      </a:r>
                      <a:endParaRPr lang="hr-HR" sz="200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33998" marR="33998" marT="58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EFRR sredstva</a:t>
                      </a:r>
                      <a:endParaRPr lang="hr-HR" sz="20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33998" marR="33998" marT="58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30719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0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Investicijski prioritet 4c</a:t>
                      </a:r>
                      <a:endParaRPr lang="hr-HR" sz="2000" b="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Podupiranje </a:t>
                      </a: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energetske učinkovitosti, pametnog upravljanja energijom i korištenje OIE u javnoj infrastrukturi, uključujući javne zgrade </a:t>
                      </a:r>
                      <a:r>
                        <a:rPr lang="hr-HR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te </a:t>
                      </a: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u stambenom </a:t>
                      </a:r>
                      <a:r>
                        <a:rPr lang="hr-HR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sektoru</a:t>
                      </a:r>
                      <a:endParaRPr lang="hr-HR" sz="2000" dirty="0">
                        <a:effectLst/>
                        <a:latin typeface="Cambria" panose="02040503050406030204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577" marR="37577" marT="58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20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Specifični cilj </a:t>
                      </a:r>
                      <a:r>
                        <a:rPr lang="hr-HR" sz="20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4c3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20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Povećanje </a:t>
                      </a:r>
                      <a:r>
                        <a:rPr lang="hr-HR" sz="20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učinkovitosti sustava </a:t>
                      </a:r>
                      <a:r>
                        <a:rPr lang="hr-HR" sz="2000" b="1" kern="12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toplinarstva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577" marR="37577" marT="58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20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80.000.000 €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577" marR="37577" marT="58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100.000.000 </a:t>
                      </a:r>
                      <a:r>
                        <a:rPr lang="hr-HR" sz="20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€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314" marR="48314" marT="67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</a:tr>
              <a:tr h="129235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Specifični cilj </a:t>
                      </a:r>
                      <a:r>
                        <a:rPr lang="hr-HR" sz="20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4c4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Povećanje </a:t>
                      </a:r>
                      <a:r>
                        <a:rPr lang="hr-HR" sz="20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učinkovitosti javne rasvjete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577" marR="37577" marT="58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20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20.000.000 €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577" marR="37577" marT="58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279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0" kern="12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Investicijski prioritet 4d </a:t>
                      </a:r>
                      <a:endParaRPr lang="hr-HR" sz="2000" b="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Arial" panose="020B0604020202020204" pitchFamily="34" charset="0"/>
                        </a:rPr>
                        <a:t>Razvoj i provedba pametnih sustava distribucije koji djeluju pri niskim i srednjim razinama napona</a:t>
                      </a:r>
                      <a:endParaRPr lang="hr-HR" sz="2000" dirty="0">
                        <a:effectLst/>
                        <a:latin typeface="Cambria" panose="02040503050406030204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577" marR="37577" marT="58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0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 panose="020B0604020202020204" pitchFamily="34" charset="0"/>
                        </a:rPr>
                        <a:t>Specifični cilj </a:t>
                      </a:r>
                      <a:r>
                        <a:rPr lang="vi-VN" sz="20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 panose="020B0604020202020204" pitchFamily="34" charset="0"/>
                        </a:rPr>
                        <a:t>4d1</a:t>
                      </a:r>
                      <a:endParaRPr lang="hr-HR" sz="2000" b="1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 panose="020B0604020202020204" pitchFamily="34" charset="0"/>
                        </a:rPr>
                        <a:t>Pilot projekt uvođenja naprednih </a:t>
                      </a:r>
                      <a:r>
                        <a:rPr lang="vi-VN" sz="20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 panose="020B0604020202020204" pitchFamily="34" charset="0"/>
                        </a:rPr>
                        <a:t>mreža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577" marR="37577" marT="58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 panose="020B0604020202020204" pitchFamily="34" charset="0"/>
                        </a:rPr>
                        <a:t>20.000.000 €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104" marR="33104" marT="53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 panose="020B0604020202020204" pitchFamily="34" charset="0"/>
                        </a:rPr>
                        <a:t> 20.000.000 </a:t>
                      </a:r>
                      <a:r>
                        <a:rPr lang="hr-HR" sz="20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Arial" panose="020B0604020202020204" pitchFamily="34" charset="0"/>
                        </a:rPr>
                        <a:t>€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3104" marR="33104" marT="53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85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902843"/>
          </a:xfrm>
        </p:spPr>
        <p:txBody>
          <a:bodyPr/>
          <a:lstStyle/>
          <a:p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Prioritetna os 4: Promicanje energetske učinkovitosti i obnovljivih izvora energije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9" y="1267968"/>
            <a:ext cx="10789920" cy="508406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vi-VN" sz="2400" b="1" dirty="0" smtClean="0">
                <a:latin typeface="Cambria" panose="02040503050406030204" pitchFamily="18" charset="0"/>
              </a:rPr>
              <a:t>Glavne </a:t>
            </a:r>
            <a:r>
              <a:rPr lang="vi-VN" sz="2400" b="1" dirty="0">
                <a:latin typeface="Cambria" panose="02040503050406030204" pitchFamily="18" charset="0"/>
              </a:rPr>
              <a:t>ciljne skupine i korisnici: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vi-VN" sz="2400" b="1" dirty="0" smtClean="0">
                <a:latin typeface="Cambria" panose="02040503050406030204" pitchFamily="18" charset="0"/>
              </a:rPr>
              <a:t>4c3 i 4c4 </a:t>
            </a:r>
            <a:r>
              <a:rPr lang="vi-VN" sz="2400" dirty="0" smtClean="0">
                <a:latin typeface="Cambria" panose="02040503050406030204" pitchFamily="18" charset="0"/>
              </a:rPr>
              <a:t>tijela regionalne i lokalne samouprave, tvrtke koje se bave javnim uslugama</a:t>
            </a:r>
            <a:r>
              <a:rPr lang="vi-VN" sz="2400" dirty="0" smtClean="0">
                <a:latin typeface="Cambria" panose="02040503050406030204" pitchFamily="18" charset="0"/>
              </a:rPr>
              <a:t>.</a:t>
            </a:r>
            <a:endParaRPr lang="hr-HR" sz="2400" dirty="0" smtClean="0"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hr-HR" sz="2400" dirty="0" smtClean="0">
              <a:latin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2400" b="1" dirty="0" smtClean="0">
                <a:latin typeface="Cambria" panose="02040503050406030204" pitchFamily="18" charset="0"/>
              </a:rPr>
              <a:t>Aktivnosti 4c3</a:t>
            </a:r>
          </a:p>
          <a:p>
            <a:pPr lvl="0">
              <a:spcBef>
                <a:spcPts val="0"/>
              </a:spcBef>
            </a:pPr>
            <a:r>
              <a:rPr lang="hr-HR" sz="2400" dirty="0" smtClean="0">
                <a:latin typeface="Cambria" panose="02040503050406030204" pitchFamily="18" charset="0"/>
              </a:rPr>
              <a:t>Ulaganja u mrežu </a:t>
            </a:r>
            <a:r>
              <a:rPr lang="hr-HR" sz="2400" dirty="0" err="1" smtClean="0">
                <a:latin typeface="Cambria" panose="02040503050406030204" pitchFamily="18" charset="0"/>
              </a:rPr>
              <a:t>toplinarstva</a:t>
            </a:r>
            <a:r>
              <a:rPr lang="hr-HR" sz="2400" dirty="0" smtClean="0">
                <a:latin typeface="Cambria" panose="02040503050406030204" pitchFamily="18" charset="0"/>
              </a:rPr>
              <a:t> – renovacija i modernizacija, prednost područjima u kojima se </a:t>
            </a:r>
            <a:r>
              <a:rPr lang="hr-HR" sz="2400" dirty="0" err="1" smtClean="0">
                <a:latin typeface="Cambria" panose="02040503050406030204" pitchFamily="18" charset="0"/>
              </a:rPr>
              <a:t>toplinarstvo</a:t>
            </a:r>
            <a:r>
              <a:rPr lang="hr-HR" sz="2400" dirty="0" smtClean="0">
                <a:latin typeface="Cambria" panose="02040503050406030204" pitchFamily="18" charset="0"/>
              </a:rPr>
              <a:t> više koristi (veći gradovi)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hr-HR" sz="2400" dirty="0" smtClean="0">
                <a:latin typeface="Cambria" panose="02040503050406030204" pitchFamily="18" charset="0"/>
              </a:rPr>
              <a:t>Cilj se namjerava provesti u sklopu integriranog teritorijalnog pristupa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hr-HR" sz="2400" b="1" dirty="0" smtClean="0">
              <a:latin typeface="Cambria" panose="020405030504060302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r-HR" sz="2400" b="1" dirty="0" smtClean="0">
                <a:latin typeface="Cambria" panose="02040503050406030204" pitchFamily="18" charset="0"/>
              </a:rPr>
              <a:t>Aktivnosti </a:t>
            </a:r>
            <a:r>
              <a:rPr lang="hr-HR" sz="2400" b="1" dirty="0" smtClean="0">
                <a:latin typeface="Cambria" panose="02040503050406030204" pitchFamily="18" charset="0"/>
              </a:rPr>
              <a:t>4c4</a:t>
            </a:r>
          </a:p>
          <a:p>
            <a:pPr lvl="0">
              <a:spcBef>
                <a:spcPts val="0"/>
              </a:spcBef>
            </a:pPr>
            <a:r>
              <a:rPr lang="hr-HR" sz="2400" dirty="0" smtClean="0">
                <a:latin typeface="Cambria" panose="02040503050406030204" pitchFamily="18" charset="0"/>
              </a:rPr>
              <a:t>Mjere povećavanja učinkovitosti sustava javne rasvjete</a:t>
            </a:r>
            <a:endParaRPr lang="hr-HR" sz="2400" dirty="0">
              <a:latin typeface="Cambria" panose="02040503050406030204" pitchFamily="18" charset="0"/>
            </a:endParaRPr>
          </a:p>
          <a:p>
            <a:pPr lvl="0">
              <a:spcBef>
                <a:spcPts val="0"/>
              </a:spcBef>
            </a:pPr>
            <a:r>
              <a:rPr lang="hr-HR" sz="2400" dirty="0" smtClean="0">
                <a:latin typeface="Cambria" panose="02040503050406030204" pitchFamily="18" charset="0"/>
              </a:rPr>
              <a:t>Sva ulaganja će morati biti dio akcijskih planova za energetski učinkovitu javnu rasvjetu, koju moraju razviti lokalna/regionalna tijela</a:t>
            </a:r>
          </a:p>
        </p:txBody>
      </p:sp>
    </p:spTree>
    <p:extLst>
      <p:ext uri="{BB962C8B-B14F-4D97-AF65-F5344CB8AC3E}">
        <p14:creationId xmlns:p14="http://schemas.microsoft.com/office/powerpoint/2010/main" val="54340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/>
          <a:lstStyle/>
          <a:p>
            <a:r>
              <a:rPr lang="hr-HR" sz="2800" b="1" dirty="0">
                <a:solidFill>
                  <a:srgbClr val="000000"/>
                </a:solidFill>
                <a:latin typeface="Cambria" panose="02040503050406030204" pitchFamily="18" charset="0"/>
              </a:rPr>
              <a:t>Prioritetna os 4: Promicanje energetske učinkovitosti i obnovljivih izvora energije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616"/>
            <a:ext cx="10515600" cy="4901184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hr-HR" sz="2400" b="1" dirty="0">
                <a:solidFill>
                  <a:prstClr val="black"/>
                </a:solidFill>
                <a:latin typeface="Cambria" panose="02040503050406030204" pitchFamily="18" charset="0"/>
              </a:rPr>
              <a:t>Investicijski prioritet 4d: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Razvoj i provedba pametnih sustava distribucije koji djeluju pri niskim i srednjim razinama napona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vi-VN" sz="2400" b="1" dirty="0">
                <a:solidFill>
                  <a:prstClr val="black"/>
                </a:solidFill>
                <a:latin typeface="Cambria" panose="02040503050406030204" pitchFamily="18" charset="0"/>
              </a:rPr>
              <a:t>Primjer aktivnosti koje će biti financirane u svrhu ostvarenja specifičnih ciljeva:</a:t>
            </a:r>
          </a:p>
          <a:p>
            <a:pPr lvl="0">
              <a:spcBef>
                <a:spcPts val="600"/>
              </a:spcBef>
            </a:pPr>
            <a:r>
              <a:rPr lang="vi-VN" sz="2400" dirty="0">
                <a:solidFill>
                  <a:prstClr val="black"/>
                </a:solidFill>
                <a:latin typeface="Cambria" panose="02040503050406030204" pitchFamily="18" charset="0"/>
              </a:rPr>
              <a:t>promicanje i uvođenje tehnologija pametnih mreža u odabranim područjima, kao i drugih mjera gospodarenja energijom povezanih s informatičkim tehnologijama (poput automatizacije i daljinskog upravljanja) kojima se jača i usklađuje potrošnja s proizvodnjom;</a:t>
            </a:r>
          </a:p>
          <a:p>
            <a:pPr lvl="0">
              <a:spcBef>
                <a:spcPts val="600"/>
              </a:spcBef>
            </a:pPr>
            <a:r>
              <a:rPr lang="vi-VN" sz="2400" dirty="0">
                <a:solidFill>
                  <a:prstClr val="black"/>
                </a:solidFill>
                <a:latin typeface="Cambria" panose="02040503050406030204" pitchFamily="18" charset="0"/>
              </a:rPr>
              <a:t>aktivnosti pripreme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 realizacije </a:t>
            </a:r>
            <a:r>
              <a:rPr lang="vi-VN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projek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a</a:t>
            </a:r>
            <a:r>
              <a:rPr lang="vi-VN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ta</a:t>
            </a:r>
            <a:endParaRPr lang="vi-VN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hr-HR" sz="2400" b="1" dirty="0">
                <a:solidFill>
                  <a:prstClr val="black"/>
                </a:solidFill>
                <a:latin typeface="Cambria" panose="02040503050406030204" pitchFamily="18" charset="0"/>
              </a:rPr>
              <a:t>Glavne ciljne skupine i korisnici 4d1</a:t>
            </a:r>
          </a:p>
          <a:p>
            <a:pPr lvl="0">
              <a:spcBef>
                <a:spcPts val="600"/>
              </a:spcBef>
            </a:pP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(Javne) tvrtke nadležne za distribucijsku mrežu (operatori distribucijskog sustava)</a:t>
            </a:r>
          </a:p>
          <a:p>
            <a:pPr lvl="0">
              <a:spcBef>
                <a:spcPts val="600"/>
              </a:spcBef>
            </a:pP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tijela lokalne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vlasti</a:t>
            </a: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12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861"/>
            <a:ext cx="10515600" cy="939419"/>
          </a:xfrm>
        </p:spPr>
        <p:txBody>
          <a:bodyPr/>
          <a:lstStyle/>
          <a:p>
            <a:r>
              <a:rPr lang="hr-HR" sz="2800" b="1" dirty="0" smtClean="0">
                <a:latin typeface="Cambria" panose="02040503050406030204" pitchFamily="18" charset="0"/>
              </a:rPr>
              <a:t>Prioritetna </a:t>
            </a:r>
            <a:r>
              <a:rPr lang="hr-HR" sz="2800" b="1" dirty="0">
                <a:latin typeface="Cambria" panose="02040503050406030204" pitchFamily="18" charset="0"/>
              </a:rPr>
              <a:t>os 5: Klimatske promjene i upravljanje rizicima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697395"/>
              </p:ext>
            </p:extLst>
          </p:nvPr>
        </p:nvGraphicFramePr>
        <p:xfrm>
          <a:off x="536447" y="1158240"/>
          <a:ext cx="11301984" cy="5280406"/>
        </p:xfrm>
        <a:graphic>
          <a:graphicData uri="http://schemas.openxmlformats.org/drawingml/2006/table">
            <a:tbl>
              <a:tblPr firstRow="1" firstCol="1" bandRow="1"/>
              <a:tblGrid>
                <a:gridCol w="3750715"/>
                <a:gridCol w="3613254"/>
                <a:gridCol w="2084832"/>
                <a:gridCol w="1853183"/>
              </a:tblGrid>
              <a:tr h="70713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Prioritet ulaganja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MS PGothic"/>
                          <a:cs typeface="Times New Roman"/>
                        </a:rPr>
                        <a:t>Specifični cilj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EFRR sredstva</a:t>
                      </a:r>
                      <a:endParaRPr lang="hr-HR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864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Investicijski prioritet 5a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Podupiranje ulaganja</a:t>
                      </a:r>
                      <a:r>
                        <a:rPr lang="hr-HR" sz="2000" b="1" baseline="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 za prilagodbu klimatskim promjenama, uključujući pristupe temeljene na ekosustavu</a:t>
                      </a:r>
                      <a:endParaRPr lang="hr-HR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2000" b="1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Specifični cilj 5a1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2000" b="1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Poboljšanje praćenja, predviđanja i planiranja mjera prilagodbe klimatskim promjenama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20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30.396.147 €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20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 245.396.147€ 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</a:tr>
              <a:tr h="1636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2000" b="0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Investicijski prioritet 5b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r>
                        <a:rPr lang="hr-HR" sz="2000" b="1" dirty="0" smtClean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Poticanje ulaganja za rješavanje specifičnih rizika, osiguravanje otpornosti na katastrofe i razvoj sustava upravljanja u slučaju katastrofa</a:t>
                      </a:r>
                      <a:endParaRPr lang="hr-HR" sz="2000" b="1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4C7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Specifični cilj 5b1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Jačanje </a:t>
                      </a:r>
                      <a:r>
                        <a:rPr lang="hr-HR" sz="2000" b="1" baseline="0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sustava </a:t>
                      </a:r>
                      <a:r>
                        <a:rPr lang="hr-HR" sz="2000" b="1" dirty="0" smtClean="0">
                          <a:effectLst/>
                          <a:latin typeface="Cambria" panose="02040503050406030204" pitchFamily="18" charset="0"/>
                          <a:ea typeface="Calibri"/>
                          <a:cs typeface="Times New Roman"/>
                        </a:rPr>
                        <a:t>upravljanja katastrofama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/>
                          <a:cs typeface="Times New Roman"/>
                        </a:rPr>
                        <a:t> 215.000.000€</a:t>
                      </a:r>
                      <a:endParaRPr lang="hr-HR" sz="2000" b="1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4970" algn="l"/>
                        </a:tabLst>
                      </a:pP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70" marR="52070" marT="825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0D6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24126" y="1972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RS" altLang="sr-Latn-R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</TotalTime>
  <Words>3507</Words>
  <Application>Microsoft Office PowerPoint</Application>
  <PresentationFormat>Custom</PresentationFormat>
  <Paragraphs>375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Document</vt:lpstr>
      <vt:lpstr>PowerPoint Presentation</vt:lpstr>
      <vt:lpstr>Ključni strateški i programski dokumenti RH 2014.-2020. – stanje </vt:lpstr>
      <vt:lpstr>         OP „Konkurentnost i kohezija“ 2014. - 2020. </vt:lpstr>
      <vt:lpstr>Prioritetna os 2: Korištenje informacijske i komunikacijske tehnologije </vt:lpstr>
      <vt:lpstr>  Prioritetna os 2: Korištenje informacijske i komunikacijske tehnologije  </vt:lpstr>
      <vt:lpstr>Prioritetna os 4: Promicanje energetske učinkovitosti i obnovljivih izvora energije</vt:lpstr>
      <vt:lpstr>Prioritetna os 4: Promicanje energetske učinkovitosti i obnovljivih izvora energije</vt:lpstr>
      <vt:lpstr>Prioritetna os 4: Promicanje energetske učinkovitosti i obnovljivih izvora energije</vt:lpstr>
      <vt:lpstr>Prioritetna os 5: Klimatske promjene i upravljanje rizicima</vt:lpstr>
      <vt:lpstr>Prioritetna os 5: Klimatske promjene i upravljanje rizicima</vt:lpstr>
      <vt:lpstr>Prioritetna os 5: Klimatske promjene i upravljanje rizicima</vt:lpstr>
      <vt:lpstr>Prioritetna os 6: Zaštita okoliša i održivost resursa</vt:lpstr>
      <vt:lpstr>Prioritetna os 6: Zaštita okoliša i održivost resursa</vt:lpstr>
      <vt:lpstr>Prioritetna os 6: Zaštita okoliša i održivost resursa</vt:lpstr>
      <vt:lpstr>Prioritetna os 6: Zaštita okoliša i održivost resursa</vt:lpstr>
      <vt:lpstr>Prioritetna os 6: Zaštita okoliša i održivost resursa</vt:lpstr>
      <vt:lpstr>Prioritetna os 6: Zaštita okoliša i održivost resursa</vt:lpstr>
      <vt:lpstr>Prioritetna os 6: Zaštita okoliša i održivost resursa</vt:lpstr>
      <vt:lpstr>Prioritetna os 6: Zaštita okoliša i održivost resursa</vt:lpstr>
      <vt:lpstr>Prioritetna os 7: Povezanost i mobilnost</vt:lpstr>
      <vt:lpstr>Prioritetna os 7: Povezanost i mobilnost</vt:lpstr>
      <vt:lpstr>Prioritetna os 7: Povezanost i mobilnost</vt:lpstr>
      <vt:lpstr>Prioritetna os 7: Povezanost i mobilnost</vt:lpstr>
      <vt:lpstr>Prioritetna os 7: Povezanost i mobilnost</vt:lpstr>
      <vt:lpstr>Prioritetna os 7: Povezanost i mobilnost</vt:lpstr>
      <vt:lpstr>Prioritetna os 8: Socijalno uključivanje i zdravlje</vt:lpstr>
      <vt:lpstr>Prioritetna os 8: Socijalno uključivanje i zdravlje</vt:lpstr>
      <vt:lpstr>Prioritetna os 8: Socijalno uključivanje i zdravlje</vt:lpstr>
      <vt:lpstr> Prioritetna os 8: Socijalno uključivanje i zdravlje</vt:lpstr>
      <vt:lpstr>Prioritetna os 9: Obrazovanje, vještine i cjeloživotno učenje</vt:lpstr>
      <vt:lpstr>Prioritetna os 9: Obrazovanje, vještine i cjeloživotno učenje</vt:lpstr>
      <vt:lpstr>   Prioritetna os 10: Tehnička pomoć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Jaksa</dc:creator>
  <cp:lastModifiedBy>Natalija Šimunović</cp:lastModifiedBy>
  <cp:revision>103</cp:revision>
  <cp:lastPrinted>2014-12-15T07:59:04Z</cp:lastPrinted>
  <dcterms:created xsi:type="dcterms:W3CDTF">2014-11-09T22:33:20Z</dcterms:created>
  <dcterms:modified xsi:type="dcterms:W3CDTF">2014-12-15T08:15:26Z</dcterms:modified>
</cp:coreProperties>
</file>